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1331" r:id="rId2"/>
    <p:sldId id="340" r:id="rId3"/>
    <p:sldId id="1353" r:id="rId4"/>
    <p:sldId id="1319" r:id="rId5"/>
    <p:sldId id="1354" r:id="rId6"/>
    <p:sldId id="1357" r:id="rId7"/>
    <p:sldId id="1358" r:id="rId8"/>
    <p:sldId id="1340" r:id="rId9"/>
    <p:sldId id="716" r:id="rId10"/>
    <p:sldId id="1342" r:id="rId11"/>
    <p:sldId id="1346" r:id="rId12"/>
    <p:sldId id="133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ulia Korableva" initials="YK" lastIdx="2" clrIdx="0">
    <p:extLst>
      <p:ext uri="{19B8F6BF-5375-455C-9EA6-DF929625EA0E}">
        <p15:presenceInfo xmlns:p15="http://schemas.microsoft.com/office/powerpoint/2012/main" userId="S::Yulia.Korableva@gac-international.com::86e428e5-8a54-4886-9216-0766fa2228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A8F413-87A7-42F1-B0F0-09B2ADA93B0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EDA9C7-F318-47D1-8C4A-59FB27A3876D}">
      <dgm:prSet phldrT="[Текст]"/>
      <dgm:spPr/>
      <dgm:t>
        <a:bodyPr/>
        <a:lstStyle/>
        <a:p>
          <a:r>
            <a:rPr lang="en-CA" dirty="0"/>
            <a:t>Owner </a:t>
          </a:r>
          <a:endParaRPr lang="ru-RU" dirty="0"/>
        </a:p>
      </dgm:t>
    </dgm:pt>
    <dgm:pt modelId="{9C77ACFF-3DF5-45A9-BAE0-4E219D8AE790}" type="parTrans" cxnId="{8FEA7D3F-1DF6-438C-BE9F-93A606A7AF52}">
      <dgm:prSet/>
      <dgm:spPr/>
      <dgm:t>
        <a:bodyPr/>
        <a:lstStyle/>
        <a:p>
          <a:endParaRPr lang="ru-RU"/>
        </a:p>
      </dgm:t>
    </dgm:pt>
    <dgm:pt modelId="{DBD9A5CD-C700-4775-A25E-F1067157C71D}" type="sibTrans" cxnId="{8FEA7D3F-1DF6-438C-BE9F-93A606A7AF52}">
      <dgm:prSet/>
      <dgm:spPr/>
      <dgm:t>
        <a:bodyPr/>
        <a:lstStyle/>
        <a:p>
          <a:endParaRPr lang="ru-RU"/>
        </a:p>
      </dgm:t>
    </dgm:pt>
    <dgm:pt modelId="{9584CE18-12DD-40A4-93E3-846AEA8C682E}" type="asst">
      <dgm:prSet phldrT="[Текст]"/>
      <dgm:spPr/>
      <dgm:t>
        <a:bodyPr/>
        <a:lstStyle/>
        <a:p>
          <a:r>
            <a:rPr lang="en-CA" dirty="0"/>
            <a:t>General Manager (More than 20 years of experience)  </a:t>
          </a:r>
          <a:endParaRPr lang="ru-RU" dirty="0"/>
        </a:p>
      </dgm:t>
    </dgm:pt>
    <dgm:pt modelId="{62409E1C-3692-4A79-A698-50ED731D3D29}" type="parTrans" cxnId="{8B5476CD-D8D9-431D-844E-2EDBD77E4B05}">
      <dgm:prSet/>
      <dgm:spPr/>
      <dgm:t>
        <a:bodyPr/>
        <a:lstStyle/>
        <a:p>
          <a:endParaRPr lang="ru-RU"/>
        </a:p>
      </dgm:t>
    </dgm:pt>
    <dgm:pt modelId="{8797CFBF-D2C5-4D83-95C6-BD4EDA55F189}" type="sibTrans" cxnId="{8B5476CD-D8D9-431D-844E-2EDBD77E4B05}">
      <dgm:prSet/>
      <dgm:spPr/>
      <dgm:t>
        <a:bodyPr/>
        <a:lstStyle/>
        <a:p>
          <a:endParaRPr lang="ru-RU"/>
        </a:p>
      </dgm:t>
    </dgm:pt>
    <dgm:pt modelId="{F119A22C-77F8-43C3-99B6-89A4D1B1F935}">
      <dgm:prSet phldrT="[Текст]"/>
      <dgm:spPr/>
      <dgm:t>
        <a:bodyPr/>
        <a:lstStyle/>
        <a:p>
          <a:r>
            <a:rPr lang="en-CA" dirty="0"/>
            <a:t>Sales Director (13 years)  </a:t>
          </a:r>
        </a:p>
      </dgm:t>
    </dgm:pt>
    <dgm:pt modelId="{BFB15D28-CAAA-44E8-8D3E-A109A503210A}" type="parTrans" cxnId="{FC37554C-8F2A-4F1B-BB18-C29D8E48DA1D}">
      <dgm:prSet/>
      <dgm:spPr/>
      <dgm:t>
        <a:bodyPr/>
        <a:lstStyle/>
        <a:p>
          <a:endParaRPr lang="ru-RU"/>
        </a:p>
      </dgm:t>
    </dgm:pt>
    <dgm:pt modelId="{29759B86-19E2-4319-9ED7-576077749C2E}" type="sibTrans" cxnId="{FC37554C-8F2A-4F1B-BB18-C29D8E48DA1D}">
      <dgm:prSet/>
      <dgm:spPr/>
      <dgm:t>
        <a:bodyPr/>
        <a:lstStyle/>
        <a:p>
          <a:endParaRPr lang="ru-RU"/>
        </a:p>
      </dgm:t>
    </dgm:pt>
    <dgm:pt modelId="{3B27676D-193F-4677-9677-1A529E647F91}">
      <dgm:prSet phldrT="[Текст]"/>
      <dgm:spPr/>
      <dgm:t>
        <a:bodyPr/>
        <a:lstStyle/>
        <a:p>
          <a:r>
            <a:rPr lang="en-CA" dirty="0"/>
            <a:t>After-sales Director  (More than 30 years of experience) </a:t>
          </a:r>
          <a:endParaRPr lang="ru-RU" dirty="0"/>
        </a:p>
      </dgm:t>
    </dgm:pt>
    <dgm:pt modelId="{6105F90B-5A7A-4917-983A-5577F183AEB2}" type="parTrans" cxnId="{F74E2402-2AA8-49FD-B4A6-4E65DF36076D}">
      <dgm:prSet/>
      <dgm:spPr/>
      <dgm:t>
        <a:bodyPr/>
        <a:lstStyle/>
        <a:p>
          <a:endParaRPr lang="ru-RU"/>
        </a:p>
      </dgm:t>
    </dgm:pt>
    <dgm:pt modelId="{8A30C8FE-2205-4088-999B-685A53AE4666}" type="sibTrans" cxnId="{F74E2402-2AA8-49FD-B4A6-4E65DF36076D}">
      <dgm:prSet/>
      <dgm:spPr/>
      <dgm:t>
        <a:bodyPr/>
        <a:lstStyle/>
        <a:p>
          <a:endParaRPr lang="ru-RU"/>
        </a:p>
      </dgm:t>
    </dgm:pt>
    <dgm:pt modelId="{E25B07A8-2A9C-4BAF-A1D9-75BC57F4EFDD}">
      <dgm:prSet phldrT="[Текст]"/>
      <dgm:spPr/>
      <dgm:t>
        <a:bodyPr/>
        <a:lstStyle/>
        <a:p>
          <a:r>
            <a:rPr lang="en-CA" dirty="0"/>
            <a:t>Marketing Director (14 years)  </a:t>
          </a:r>
          <a:endParaRPr lang="ru-RU" dirty="0"/>
        </a:p>
      </dgm:t>
    </dgm:pt>
    <dgm:pt modelId="{A3935A95-1343-49BA-A0FD-B417AF7EA788}" type="parTrans" cxnId="{DA6C8B17-33C0-42C3-90B3-1CA78F558C93}">
      <dgm:prSet/>
      <dgm:spPr/>
      <dgm:t>
        <a:bodyPr/>
        <a:lstStyle/>
        <a:p>
          <a:endParaRPr lang="ru-RU"/>
        </a:p>
      </dgm:t>
    </dgm:pt>
    <dgm:pt modelId="{F5AB5D1F-5722-4604-977C-10552DEF280C}" type="sibTrans" cxnId="{DA6C8B17-33C0-42C3-90B3-1CA78F558C93}">
      <dgm:prSet/>
      <dgm:spPr/>
      <dgm:t>
        <a:bodyPr/>
        <a:lstStyle/>
        <a:p>
          <a:endParaRPr lang="ru-RU"/>
        </a:p>
      </dgm:t>
    </dgm:pt>
    <dgm:pt modelId="{7991FBF8-876B-40D2-AD2E-A97FA75C2A41}">
      <dgm:prSet/>
      <dgm:spPr/>
      <dgm:t>
        <a:bodyPr/>
        <a:lstStyle/>
        <a:p>
          <a:r>
            <a:rPr lang="en-CA" dirty="0"/>
            <a:t>Managers (7-10 years)  </a:t>
          </a:r>
          <a:endParaRPr lang="ru-RU" dirty="0"/>
        </a:p>
      </dgm:t>
    </dgm:pt>
    <dgm:pt modelId="{F4A80EF7-DF01-4F2C-8D6B-E5629082B60D}" type="parTrans" cxnId="{1AB3CBF2-F79D-47E6-83B0-24F57176EBE0}">
      <dgm:prSet/>
      <dgm:spPr/>
      <dgm:t>
        <a:bodyPr/>
        <a:lstStyle/>
        <a:p>
          <a:endParaRPr lang="ru-RU"/>
        </a:p>
      </dgm:t>
    </dgm:pt>
    <dgm:pt modelId="{EFB0339D-2704-4A91-9210-0C192B583D82}" type="sibTrans" cxnId="{1AB3CBF2-F79D-47E6-83B0-24F57176EBE0}">
      <dgm:prSet/>
      <dgm:spPr/>
      <dgm:t>
        <a:bodyPr/>
        <a:lstStyle/>
        <a:p>
          <a:endParaRPr lang="ru-RU"/>
        </a:p>
      </dgm:t>
    </dgm:pt>
    <dgm:pt modelId="{003468EC-D120-4910-8B2D-A751D22C7A1F}">
      <dgm:prSet/>
      <dgm:spPr/>
      <dgm:t>
        <a:bodyPr/>
        <a:lstStyle/>
        <a:p>
          <a:r>
            <a:rPr lang="en-CA" dirty="0"/>
            <a:t>Managers (7-8 years)  </a:t>
          </a:r>
          <a:endParaRPr lang="ru-RU" dirty="0"/>
        </a:p>
      </dgm:t>
    </dgm:pt>
    <dgm:pt modelId="{11B39B07-D3EE-48DC-AC90-133379E9DBBB}" type="parTrans" cxnId="{9CF2DCCF-98D3-4838-8D74-3C8AE6513773}">
      <dgm:prSet/>
      <dgm:spPr/>
      <dgm:t>
        <a:bodyPr/>
        <a:lstStyle/>
        <a:p>
          <a:endParaRPr lang="ru-RU"/>
        </a:p>
      </dgm:t>
    </dgm:pt>
    <dgm:pt modelId="{8655DE9A-2104-4EB5-8E8E-8DE1118A3F57}" type="sibTrans" cxnId="{9CF2DCCF-98D3-4838-8D74-3C8AE6513773}">
      <dgm:prSet/>
      <dgm:spPr/>
      <dgm:t>
        <a:bodyPr/>
        <a:lstStyle/>
        <a:p>
          <a:endParaRPr lang="ru-RU"/>
        </a:p>
      </dgm:t>
    </dgm:pt>
    <dgm:pt modelId="{89A4439F-478A-4DAB-AF73-74BD9C9098BF}">
      <dgm:prSet/>
      <dgm:spPr/>
      <dgm:t>
        <a:bodyPr/>
        <a:lstStyle/>
        <a:p>
          <a:r>
            <a:rPr lang="en-CA" dirty="0"/>
            <a:t>Managers (7 years)  </a:t>
          </a:r>
          <a:endParaRPr lang="ru-RU" dirty="0"/>
        </a:p>
      </dgm:t>
    </dgm:pt>
    <dgm:pt modelId="{B78B11FC-FB42-4609-8B57-72D27E5ED5DE}" type="parTrans" cxnId="{AA8FD5FF-E8F8-49CA-989A-4D2C610537E3}">
      <dgm:prSet/>
      <dgm:spPr/>
      <dgm:t>
        <a:bodyPr/>
        <a:lstStyle/>
        <a:p>
          <a:endParaRPr lang="ru-RU"/>
        </a:p>
      </dgm:t>
    </dgm:pt>
    <dgm:pt modelId="{A8C4353B-9F38-40D1-8D1B-DF5C7E8C3CEB}" type="sibTrans" cxnId="{AA8FD5FF-E8F8-49CA-989A-4D2C610537E3}">
      <dgm:prSet/>
      <dgm:spPr/>
      <dgm:t>
        <a:bodyPr/>
        <a:lstStyle/>
        <a:p>
          <a:endParaRPr lang="ru-RU"/>
        </a:p>
      </dgm:t>
    </dgm:pt>
    <dgm:pt modelId="{96EBD7F9-E49F-448C-8A63-3F0311BA5A30}" type="pres">
      <dgm:prSet presAssocID="{5AA8F413-87A7-42F1-B0F0-09B2ADA93B0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3F78C0C-BFEF-477D-A782-275C00FFACF2}" type="pres">
      <dgm:prSet presAssocID="{6EEDA9C7-F318-47D1-8C4A-59FB27A3876D}" presName="hierRoot1" presStyleCnt="0">
        <dgm:presLayoutVars>
          <dgm:hierBranch val="init"/>
        </dgm:presLayoutVars>
      </dgm:prSet>
      <dgm:spPr/>
    </dgm:pt>
    <dgm:pt modelId="{49E8FAD1-5290-4194-AB29-B8CF57347FA6}" type="pres">
      <dgm:prSet presAssocID="{6EEDA9C7-F318-47D1-8C4A-59FB27A3876D}" presName="rootComposite1" presStyleCnt="0"/>
      <dgm:spPr/>
    </dgm:pt>
    <dgm:pt modelId="{ACF158FB-7A5B-4FB3-94CC-E44D1F239680}" type="pres">
      <dgm:prSet presAssocID="{6EEDA9C7-F318-47D1-8C4A-59FB27A3876D}" presName="rootText1" presStyleLbl="node0" presStyleIdx="0" presStyleCnt="1">
        <dgm:presLayoutVars>
          <dgm:chPref val="3"/>
        </dgm:presLayoutVars>
      </dgm:prSet>
      <dgm:spPr/>
    </dgm:pt>
    <dgm:pt modelId="{145A864F-DB32-4978-83C5-44537318CC06}" type="pres">
      <dgm:prSet presAssocID="{6EEDA9C7-F318-47D1-8C4A-59FB27A3876D}" presName="rootConnector1" presStyleLbl="node1" presStyleIdx="0" presStyleCnt="0"/>
      <dgm:spPr/>
    </dgm:pt>
    <dgm:pt modelId="{497AC2B1-8480-4EA8-813A-E3F18146DE99}" type="pres">
      <dgm:prSet presAssocID="{6EEDA9C7-F318-47D1-8C4A-59FB27A3876D}" presName="hierChild2" presStyleCnt="0"/>
      <dgm:spPr/>
    </dgm:pt>
    <dgm:pt modelId="{FF9FA70D-A906-4D93-900C-ECA16472010D}" type="pres">
      <dgm:prSet presAssocID="{BFB15D28-CAAA-44E8-8D3E-A109A503210A}" presName="Name37" presStyleLbl="parChTrans1D2" presStyleIdx="0" presStyleCnt="4"/>
      <dgm:spPr/>
    </dgm:pt>
    <dgm:pt modelId="{66C4EEC7-9C71-4452-A48F-1794EB574ECC}" type="pres">
      <dgm:prSet presAssocID="{F119A22C-77F8-43C3-99B6-89A4D1B1F935}" presName="hierRoot2" presStyleCnt="0">
        <dgm:presLayoutVars>
          <dgm:hierBranch val="init"/>
        </dgm:presLayoutVars>
      </dgm:prSet>
      <dgm:spPr/>
    </dgm:pt>
    <dgm:pt modelId="{992F81EC-C91F-4902-BF36-B4F91B49E9DF}" type="pres">
      <dgm:prSet presAssocID="{F119A22C-77F8-43C3-99B6-89A4D1B1F935}" presName="rootComposite" presStyleCnt="0"/>
      <dgm:spPr/>
    </dgm:pt>
    <dgm:pt modelId="{241EEA17-EEA4-49FD-A528-C537E1C8D905}" type="pres">
      <dgm:prSet presAssocID="{F119A22C-77F8-43C3-99B6-89A4D1B1F935}" presName="rootText" presStyleLbl="node2" presStyleIdx="0" presStyleCnt="3">
        <dgm:presLayoutVars>
          <dgm:chPref val="3"/>
        </dgm:presLayoutVars>
      </dgm:prSet>
      <dgm:spPr/>
    </dgm:pt>
    <dgm:pt modelId="{89A5E20F-6845-4CF4-B258-33FD07209ADA}" type="pres">
      <dgm:prSet presAssocID="{F119A22C-77F8-43C3-99B6-89A4D1B1F935}" presName="rootConnector" presStyleLbl="node2" presStyleIdx="0" presStyleCnt="3"/>
      <dgm:spPr/>
    </dgm:pt>
    <dgm:pt modelId="{FF25005C-E109-4748-B5EF-2C119AD90766}" type="pres">
      <dgm:prSet presAssocID="{F119A22C-77F8-43C3-99B6-89A4D1B1F935}" presName="hierChild4" presStyleCnt="0"/>
      <dgm:spPr/>
    </dgm:pt>
    <dgm:pt modelId="{20D19D59-F715-46A9-B697-89794AB4D784}" type="pres">
      <dgm:prSet presAssocID="{F4A80EF7-DF01-4F2C-8D6B-E5629082B60D}" presName="Name37" presStyleLbl="parChTrans1D3" presStyleIdx="0" presStyleCnt="3"/>
      <dgm:spPr/>
    </dgm:pt>
    <dgm:pt modelId="{BC43C828-AB02-41FF-BFD4-F259884EC05C}" type="pres">
      <dgm:prSet presAssocID="{7991FBF8-876B-40D2-AD2E-A97FA75C2A41}" presName="hierRoot2" presStyleCnt="0">
        <dgm:presLayoutVars>
          <dgm:hierBranch val="init"/>
        </dgm:presLayoutVars>
      </dgm:prSet>
      <dgm:spPr/>
    </dgm:pt>
    <dgm:pt modelId="{3C45179E-86C7-4B44-B56B-278BE3C083EF}" type="pres">
      <dgm:prSet presAssocID="{7991FBF8-876B-40D2-AD2E-A97FA75C2A41}" presName="rootComposite" presStyleCnt="0"/>
      <dgm:spPr/>
    </dgm:pt>
    <dgm:pt modelId="{E9B32D78-E108-48A3-9207-6BE7DF551BDE}" type="pres">
      <dgm:prSet presAssocID="{7991FBF8-876B-40D2-AD2E-A97FA75C2A41}" presName="rootText" presStyleLbl="node3" presStyleIdx="0" presStyleCnt="3">
        <dgm:presLayoutVars>
          <dgm:chPref val="3"/>
        </dgm:presLayoutVars>
      </dgm:prSet>
      <dgm:spPr/>
    </dgm:pt>
    <dgm:pt modelId="{CE161741-BD01-4587-86B8-6F6FA06C261E}" type="pres">
      <dgm:prSet presAssocID="{7991FBF8-876B-40D2-AD2E-A97FA75C2A41}" presName="rootConnector" presStyleLbl="node3" presStyleIdx="0" presStyleCnt="3"/>
      <dgm:spPr/>
    </dgm:pt>
    <dgm:pt modelId="{04F96B3A-D152-471B-831B-1DE3FF22DCE3}" type="pres">
      <dgm:prSet presAssocID="{7991FBF8-876B-40D2-AD2E-A97FA75C2A41}" presName="hierChild4" presStyleCnt="0"/>
      <dgm:spPr/>
    </dgm:pt>
    <dgm:pt modelId="{44C5A866-5D0A-4ED8-8580-56770DBC0EBD}" type="pres">
      <dgm:prSet presAssocID="{7991FBF8-876B-40D2-AD2E-A97FA75C2A41}" presName="hierChild5" presStyleCnt="0"/>
      <dgm:spPr/>
    </dgm:pt>
    <dgm:pt modelId="{EC322D9C-F66A-43B6-A1BF-D460A5CA4C77}" type="pres">
      <dgm:prSet presAssocID="{F119A22C-77F8-43C3-99B6-89A4D1B1F935}" presName="hierChild5" presStyleCnt="0"/>
      <dgm:spPr/>
    </dgm:pt>
    <dgm:pt modelId="{09C76BF2-2359-49E5-BFD4-D33B50D88D1A}" type="pres">
      <dgm:prSet presAssocID="{6105F90B-5A7A-4917-983A-5577F183AEB2}" presName="Name37" presStyleLbl="parChTrans1D2" presStyleIdx="1" presStyleCnt="4"/>
      <dgm:spPr/>
    </dgm:pt>
    <dgm:pt modelId="{3F085ADB-2BA8-4C99-B5AD-BDB8661A0A8B}" type="pres">
      <dgm:prSet presAssocID="{3B27676D-193F-4677-9677-1A529E647F91}" presName="hierRoot2" presStyleCnt="0">
        <dgm:presLayoutVars>
          <dgm:hierBranch val="init"/>
        </dgm:presLayoutVars>
      </dgm:prSet>
      <dgm:spPr/>
    </dgm:pt>
    <dgm:pt modelId="{AEE962D9-A473-4CA9-AF5A-29CE5E2EA030}" type="pres">
      <dgm:prSet presAssocID="{3B27676D-193F-4677-9677-1A529E647F91}" presName="rootComposite" presStyleCnt="0"/>
      <dgm:spPr/>
    </dgm:pt>
    <dgm:pt modelId="{24930D14-4BE3-4E32-AE7C-0B2F9DCC4607}" type="pres">
      <dgm:prSet presAssocID="{3B27676D-193F-4677-9677-1A529E647F91}" presName="rootText" presStyleLbl="node2" presStyleIdx="1" presStyleCnt="3">
        <dgm:presLayoutVars>
          <dgm:chPref val="3"/>
        </dgm:presLayoutVars>
      </dgm:prSet>
      <dgm:spPr/>
    </dgm:pt>
    <dgm:pt modelId="{7AD967F8-AEB9-418E-A71E-8FB698DA501C}" type="pres">
      <dgm:prSet presAssocID="{3B27676D-193F-4677-9677-1A529E647F91}" presName="rootConnector" presStyleLbl="node2" presStyleIdx="1" presStyleCnt="3"/>
      <dgm:spPr/>
    </dgm:pt>
    <dgm:pt modelId="{FE9D6824-8B70-4C1F-8D56-CCF375C27425}" type="pres">
      <dgm:prSet presAssocID="{3B27676D-193F-4677-9677-1A529E647F91}" presName="hierChild4" presStyleCnt="0"/>
      <dgm:spPr/>
    </dgm:pt>
    <dgm:pt modelId="{4C38FCA4-DAC6-44C5-8F33-2F24DD87ECAC}" type="pres">
      <dgm:prSet presAssocID="{11B39B07-D3EE-48DC-AC90-133379E9DBBB}" presName="Name37" presStyleLbl="parChTrans1D3" presStyleIdx="1" presStyleCnt="3"/>
      <dgm:spPr/>
    </dgm:pt>
    <dgm:pt modelId="{1E694F59-854A-4C3D-A6A9-5FC24223EDBB}" type="pres">
      <dgm:prSet presAssocID="{003468EC-D120-4910-8B2D-A751D22C7A1F}" presName="hierRoot2" presStyleCnt="0">
        <dgm:presLayoutVars>
          <dgm:hierBranch val="init"/>
        </dgm:presLayoutVars>
      </dgm:prSet>
      <dgm:spPr/>
    </dgm:pt>
    <dgm:pt modelId="{85A81E0D-67F2-4318-B929-529386E42311}" type="pres">
      <dgm:prSet presAssocID="{003468EC-D120-4910-8B2D-A751D22C7A1F}" presName="rootComposite" presStyleCnt="0"/>
      <dgm:spPr/>
    </dgm:pt>
    <dgm:pt modelId="{691EFCFD-056C-420E-8C42-A554DBC6AF3A}" type="pres">
      <dgm:prSet presAssocID="{003468EC-D120-4910-8B2D-A751D22C7A1F}" presName="rootText" presStyleLbl="node3" presStyleIdx="1" presStyleCnt="3">
        <dgm:presLayoutVars>
          <dgm:chPref val="3"/>
        </dgm:presLayoutVars>
      </dgm:prSet>
      <dgm:spPr/>
    </dgm:pt>
    <dgm:pt modelId="{4D0114F8-DD5E-41F5-B717-289466AC3291}" type="pres">
      <dgm:prSet presAssocID="{003468EC-D120-4910-8B2D-A751D22C7A1F}" presName="rootConnector" presStyleLbl="node3" presStyleIdx="1" presStyleCnt="3"/>
      <dgm:spPr/>
    </dgm:pt>
    <dgm:pt modelId="{BD9976B0-9691-40F4-8A60-3C378A251383}" type="pres">
      <dgm:prSet presAssocID="{003468EC-D120-4910-8B2D-A751D22C7A1F}" presName="hierChild4" presStyleCnt="0"/>
      <dgm:spPr/>
    </dgm:pt>
    <dgm:pt modelId="{CA51FE79-040E-496B-89CC-84FB7CEA4081}" type="pres">
      <dgm:prSet presAssocID="{003468EC-D120-4910-8B2D-A751D22C7A1F}" presName="hierChild5" presStyleCnt="0"/>
      <dgm:spPr/>
    </dgm:pt>
    <dgm:pt modelId="{09D15E72-253E-4737-A2B5-515A0ECDFB46}" type="pres">
      <dgm:prSet presAssocID="{3B27676D-193F-4677-9677-1A529E647F91}" presName="hierChild5" presStyleCnt="0"/>
      <dgm:spPr/>
    </dgm:pt>
    <dgm:pt modelId="{EA1A377F-F37D-4557-AA8C-FDCFB4279581}" type="pres">
      <dgm:prSet presAssocID="{A3935A95-1343-49BA-A0FD-B417AF7EA788}" presName="Name37" presStyleLbl="parChTrans1D2" presStyleIdx="2" presStyleCnt="4"/>
      <dgm:spPr/>
    </dgm:pt>
    <dgm:pt modelId="{E0662B8A-4823-461B-8157-3D081A96337E}" type="pres">
      <dgm:prSet presAssocID="{E25B07A8-2A9C-4BAF-A1D9-75BC57F4EFDD}" presName="hierRoot2" presStyleCnt="0">
        <dgm:presLayoutVars>
          <dgm:hierBranch val="init"/>
        </dgm:presLayoutVars>
      </dgm:prSet>
      <dgm:spPr/>
    </dgm:pt>
    <dgm:pt modelId="{919C55F6-656C-4470-ACE4-1537880C397F}" type="pres">
      <dgm:prSet presAssocID="{E25B07A8-2A9C-4BAF-A1D9-75BC57F4EFDD}" presName="rootComposite" presStyleCnt="0"/>
      <dgm:spPr/>
    </dgm:pt>
    <dgm:pt modelId="{7A9D442E-CBC4-4E19-BEA0-00405019D1FF}" type="pres">
      <dgm:prSet presAssocID="{E25B07A8-2A9C-4BAF-A1D9-75BC57F4EFDD}" presName="rootText" presStyleLbl="node2" presStyleIdx="2" presStyleCnt="3">
        <dgm:presLayoutVars>
          <dgm:chPref val="3"/>
        </dgm:presLayoutVars>
      </dgm:prSet>
      <dgm:spPr/>
    </dgm:pt>
    <dgm:pt modelId="{226470AD-1BC0-4000-9EA4-2950D2880246}" type="pres">
      <dgm:prSet presAssocID="{E25B07A8-2A9C-4BAF-A1D9-75BC57F4EFDD}" presName="rootConnector" presStyleLbl="node2" presStyleIdx="2" presStyleCnt="3"/>
      <dgm:spPr/>
    </dgm:pt>
    <dgm:pt modelId="{7277926F-0B22-4AFC-A42C-9C0A37FD2E9A}" type="pres">
      <dgm:prSet presAssocID="{E25B07A8-2A9C-4BAF-A1D9-75BC57F4EFDD}" presName="hierChild4" presStyleCnt="0"/>
      <dgm:spPr/>
    </dgm:pt>
    <dgm:pt modelId="{BE639C11-FDA1-4B19-8C03-A9CE23F4A4E4}" type="pres">
      <dgm:prSet presAssocID="{B78B11FC-FB42-4609-8B57-72D27E5ED5DE}" presName="Name37" presStyleLbl="parChTrans1D3" presStyleIdx="2" presStyleCnt="3"/>
      <dgm:spPr/>
    </dgm:pt>
    <dgm:pt modelId="{08667CED-E78C-4792-ADE9-8FB66BB964CB}" type="pres">
      <dgm:prSet presAssocID="{89A4439F-478A-4DAB-AF73-74BD9C9098BF}" presName="hierRoot2" presStyleCnt="0">
        <dgm:presLayoutVars>
          <dgm:hierBranch val="init"/>
        </dgm:presLayoutVars>
      </dgm:prSet>
      <dgm:spPr/>
    </dgm:pt>
    <dgm:pt modelId="{60B9AF3F-BCAB-4263-8316-21BAB88BCB8C}" type="pres">
      <dgm:prSet presAssocID="{89A4439F-478A-4DAB-AF73-74BD9C9098BF}" presName="rootComposite" presStyleCnt="0"/>
      <dgm:spPr/>
    </dgm:pt>
    <dgm:pt modelId="{18278E85-D11A-4DAD-B370-2C55D834D328}" type="pres">
      <dgm:prSet presAssocID="{89A4439F-478A-4DAB-AF73-74BD9C9098BF}" presName="rootText" presStyleLbl="node3" presStyleIdx="2" presStyleCnt="3">
        <dgm:presLayoutVars>
          <dgm:chPref val="3"/>
        </dgm:presLayoutVars>
      </dgm:prSet>
      <dgm:spPr/>
    </dgm:pt>
    <dgm:pt modelId="{3499E2F7-E701-4F29-82D5-6314711C0723}" type="pres">
      <dgm:prSet presAssocID="{89A4439F-478A-4DAB-AF73-74BD9C9098BF}" presName="rootConnector" presStyleLbl="node3" presStyleIdx="2" presStyleCnt="3"/>
      <dgm:spPr/>
    </dgm:pt>
    <dgm:pt modelId="{7E1B7058-B59E-4A34-A5AD-9DBCD91EE226}" type="pres">
      <dgm:prSet presAssocID="{89A4439F-478A-4DAB-AF73-74BD9C9098BF}" presName="hierChild4" presStyleCnt="0"/>
      <dgm:spPr/>
    </dgm:pt>
    <dgm:pt modelId="{8D5E6196-B7C2-4E95-8213-2A3FB4E63FFF}" type="pres">
      <dgm:prSet presAssocID="{89A4439F-478A-4DAB-AF73-74BD9C9098BF}" presName="hierChild5" presStyleCnt="0"/>
      <dgm:spPr/>
    </dgm:pt>
    <dgm:pt modelId="{082FCC19-956A-4306-86B8-0EA17DDCBF78}" type="pres">
      <dgm:prSet presAssocID="{E25B07A8-2A9C-4BAF-A1D9-75BC57F4EFDD}" presName="hierChild5" presStyleCnt="0"/>
      <dgm:spPr/>
    </dgm:pt>
    <dgm:pt modelId="{48DDD6FE-B36E-4C5E-AE59-5834BA33884A}" type="pres">
      <dgm:prSet presAssocID="{6EEDA9C7-F318-47D1-8C4A-59FB27A3876D}" presName="hierChild3" presStyleCnt="0"/>
      <dgm:spPr/>
    </dgm:pt>
    <dgm:pt modelId="{0A36EE9F-4EF3-434E-BD2A-7DF8C7ADEB4F}" type="pres">
      <dgm:prSet presAssocID="{62409E1C-3692-4A79-A698-50ED731D3D29}" presName="Name111" presStyleLbl="parChTrans1D2" presStyleIdx="3" presStyleCnt="4"/>
      <dgm:spPr/>
    </dgm:pt>
    <dgm:pt modelId="{2F0AE182-E828-4077-B943-0B02EF3332DB}" type="pres">
      <dgm:prSet presAssocID="{9584CE18-12DD-40A4-93E3-846AEA8C682E}" presName="hierRoot3" presStyleCnt="0">
        <dgm:presLayoutVars>
          <dgm:hierBranch val="init"/>
        </dgm:presLayoutVars>
      </dgm:prSet>
      <dgm:spPr/>
    </dgm:pt>
    <dgm:pt modelId="{2FEEBB92-901A-4ACB-9D2B-D116640C2AC5}" type="pres">
      <dgm:prSet presAssocID="{9584CE18-12DD-40A4-93E3-846AEA8C682E}" presName="rootComposite3" presStyleCnt="0"/>
      <dgm:spPr/>
    </dgm:pt>
    <dgm:pt modelId="{B7D9A7AA-1180-42B9-B11E-34911A8A34B4}" type="pres">
      <dgm:prSet presAssocID="{9584CE18-12DD-40A4-93E3-846AEA8C682E}" presName="rootText3" presStyleLbl="asst1" presStyleIdx="0" presStyleCnt="1">
        <dgm:presLayoutVars>
          <dgm:chPref val="3"/>
        </dgm:presLayoutVars>
      </dgm:prSet>
      <dgm:spPr/>
    </dgm:pt>
    <dgm:pt modelId="{EC620E1C-F68A-47A5-8414-93C6895E0D89}" type="pres">
      <dgm:prSet presAssocID="{9584CE18-12DD-40A4-93E3-846AEA8C682E}" presName="rootConnector3" presStyleLbl="asst1" presStyleIdx="0" presStyleCnt="1"/>
      <dgm:spPr/>
    </dgm:pt>
    <dgm:pt modelId="{E9E92982-38EF-409E-BAFD-E194DCC96C97}" type="pres">
      <dgm:prSet presAssocID="{9584CE18-12DD-40A4-93E3-846AEA8C682E}" presName="hierChild6" presStyleCnt="0"/>
      <dgm:spPr/>
    </dgm:pt>
    <dgm:pt modelId="{2122CB34-DD4E-4AD8-99FF-F7770CF29896}" type="pres">
      <dgm:prSet presAssocID="{9584CE18-12DD-40A4-93E3-846AEA8C682E}" presName="hierChild7" presStyleCnt="0"/>
      <dgm:spPr/>
    </dgm:pt>
  </dgm:ptLst>
  <dgm:cxnLst>
    <dgm:cxn modelId="{0C686B01-0C07-44A1-94EC-DFA9CBC37147}" type="presOf" srcId="{F119A22C-77F8-43C3-99B6-89A4D1B1F935}" destId="{89A5E20F-6845-4CF4-B258-33FD07209ADA}" srcOrd="1" destOrd="0" presId="urn:microsoft.com/office/officeart/2005/8/layout/orgChart1"/>
    <dgm:cxn modelId="{F74E2402-2AA8-49FD-B4A6-4E65DF36076D}" srcId="{6EEDA9C7-F318-47D1-8C4A-59FB27A3876D}" destId="{3B27676D-193F-4677-9677-1A529E647F91}" srcOrd="2" destOrd="0" parTransId="{6105F90B-5A7A-4917-983A-5577F183AEB2}" sibTransId="{8A30C8FE-2205-4088-999B-685A53AE4666}"/>
    <dgm:cxn modelId="{ECFD350C-8C53-4416-B647-6696CE68988E}" type="presOf" srcId="{9584CE18-12DD-40A4-93E3-846AEA8C682E}" destId="{EC620E1C-F68A-47A5-8414-93C6895E0D89}" srcOrd="1" destOrd="0" presId="urn:microsoft.com/office/officeart/2005/8/layout/orgChart1"/>
    <dgm:cxn modelId="{DA6C8B17-33C0-42C3-90B3-1CA78F558C93}" srcId="{6EEDA9C7-F318-47D1-8C4A-59FB27A3876D}" destId="{E25B07A8-2A9C-4BAF-A1D9-75BC57F4EFDD}" srcOrd="3" destOrd="0" parTransId="{A3935A95-1343-49BA-A0FD-B417AF7EA788}" sibTransId="{F5AB5D1F-5722-4604-977C-10552DEF280C}"/>
    <dgm:cxn modelId="{60F3A818-330C-441C-943A-95F68DF1300A}" type="presOf" srcId="{89A4439F-478A-4DAB-AF73-74BD9C9098BF}" destId="{3499E2F7-E701-4F29-82D5-6314711C0723}" srcOrd="1" destOrd="0" presId="urn:microsoft.com/office/officeart/2005/8/layout/orgChart1"/>
    <dgm:cxn modelId="{243C1629-19FA-4854-91DA-16955F038C0C}" type="presOf" srcId="{E25B07A8-2A9C-4BAF-A1D9-75BC57F4EFDD}" destId="{7A9D442E-CBC4-4E19-BEA0-00405019D1FF}" srcOrd="0" destOrd="0" presId="urn:microsoft.com/office/officeart/2005/8/layout/orgChart1"/>
    <dgm:cxn modelId="{A7DA6D35-3D45-432D-B6DB-06AB848F5B60}" type="presOf" srcId="{B78B11FC-FB42-4609-8B57-72D27E5ED5DE}" destId="{BE639C11-FDA1-4B19-8C03-A9CE23F4A4E4}" srcOrd="0" destOrd="0" presId="urn:microsoft.com/office/officeart/2005/8/layout/orgChart1"/>
    <dgm:cxn modelId="{3F72423F-C66F-42A2-A7B7-800120C56C63}" type="presOf" srcId="{BFB15D28-CAAA-44E8-8D3E-A109A503210A}" destId="{FF9FA70D-A906-4D93-900C-ECA16472010D}" srcOrd="0" destOrd="0" presId="urn:microsoft.com/office/officeart/2005/8/layout/orgChart1"/>
    <dgm:cxn modelId="{8FEA7D3F-1DF6-438C-BE9F-93A606A7AF52}" srcId="{5AA8F413-87A7-42F1-B0F0-09B2ADA93B04}" destId="{6EEDA9C7-F318-47D1-8C4A-59FB27A3876D}" srcOrd="0" destOrd="0" parTransId="{9C77ACFF-3DF5-45A9-BAE0-4E219D8AE790}" sibTransId="{DBD9A5CD-C700-4775-A25E-F1067157C71D}"/>
    <dgm:cxn modelId="{FF2E5561-F5CD-47D7-B377-C4BFFA8565A0}" type="presOf" srcId="{62409E1C-3692-4A79-A698-50ED731D3D29}" destId="{0A36EE9F-4EF3-434E-BD2A-7DF8C7ADEB4F}" srcOrd="0" destOrd="0" presId="urn:microsoft.com/office/officeart/2005/8/layout/orgChart1"/>
    <dgm:cxn modelId="{71155B62-B5FF-4BB4-8485-0C2E1709CC8D}" type="presOf" srcId="{003468EC-D120-4910-8B2D-A751D22C7A1F}" destId="{691EFCFD-056C-420E-8C42-A554DBC6AF3A}" srcOrd="0" destOrd="0" presId="urn:microsoft.com/office/officeart/2005/8/layout/orgChart1"/>
    <dgm:cxn modelId="{91557466-6FF1-49D4-A2CD-1B5A61CE71F4}" type="presOf" srcId="{E25B07A8-2A9C-4BAF-A1D9-75BC57F4EFDD}" destId="{226470AD-1BC0-4000-9EA4-2950D2880246}" srcOrd="1" destOrd="0" presId="urn:microsoft.com/office/officeart/2005/8/layout/orgChart1"/>
    <dgm:cxn modelId="{FC37554C-8F2A-4F1B-BB18-C29D8E48DA1D}" srcId="{6EEDA9C7-F318-47D1-8C4A-59FB27A3876D}" destId="{F119A22C-77F8-43C3-99B6-89A4D1B1F935}" srcOrd="1" destOrd="0" parTransId="{BFB15D28-CAAA-44E8-8D3E-A109A503210A}" sibTransId="{29759B86-19E2-4319-9ED7-576077749C2E}"/>
    <dgm:cxn modelId="{6E8B786D-DE13-44DA-94F8-F95CDB1A6077}" type="presOf" srcId="{3B27676D-193F-4677-9677-1A529E647F91}" destId="{7AD967F8-AEB9-418E-A71E-8FB698DA501C}" srcOrd="1" destOrd="0" presId="urn:microsoft.com/office/officeart/2005/8/layout/orgChart1"/>
    <dgm:cxn modelId="{67852B4E-61FF-4F0E-A503-2443B26333BB}" type="presOf" srcId="{003468EC-D120-4910-8B2D-A751D22C7A1F}" destId="{4D0114F8-DD5E-41F5-B717-289466AC3291}" srcOrd="1" destOrd="0" presId="urn:microsoft.com/office/officeart/2005/8/layout/orgChart1"/>
    <dgm:cxn modelId="{0F98BE84-6FEC-4266-9526-118650DC6934}" type="presOf" srcId="{F4A80EF7-DF01-4F2C-8D6B-E5629082B60D}" destId="{20D19D59-F715-46A9-B697-89794AB4D784}" srcOrd="0" destOrd="0" presId="urn:microsoft.com/office/officeart/2005/8/layout/orgChart1"/>
    <dgm:cxn modelId="{B117568B-8AE9-4062-A4BD-5AAF1B64FE23}" type="presOf" srcId="{9584CE18-12DD-40A4-93E3-846AEA8C682E}" destId="{B7D9A7AA-1180-42B9-B11E-34911A8A34B4}" srcOrd="0" destOrd="0" presId="urn:microsoft.com/office/officeart/2005/8/layout/orgChart1"/>
    <dgm:cxn modelId="{1716EE8F-EC82-4E96-93DA-171A520816E8}" type="presOf" srcId="{6EEDA9C7-F318-47D1-8C4A-59FB27A3876D}" destId="{145A864F-DB32-4978-83C5-44537318CC06}" srcOrd="1" destOrd="0" presId="urn:microsoft.com/office/officeart/2005/8/layout/orgChart1"/>
    <dgm:cxn modelId="{D198B796-24C8-4073-A5B2-E2AD2C2CF10F}" type="presOf" srcId="{6EEDA9C7-F318-47D1-8C4A-59FB27A3876D}" destId="{ACF158FB-7A5B-4FB3-94CC-E44D1F239680}" srcOrd="0" destOrd="0" presId="urn:microsoft.com/office/officeart/2005/8/layout/orgChart1"/>
    <dgm:cxn modelId="{428FF09A-490A-485C-942D-09ABE4B44493}" type="presOf" srcId="{89A4439F-478A-4DAB-AF73-74BD9C9098BF}" destId="{18278E85-D11A-4DAD-B370-2C55D834D328}" srcOrd="0" destOrd="0" presId="urn:microsoft.com/office/officeart/2005/8/layout/orgChart1"/>
    <dgm:cxn modelId="{311511A0-9057-40B8-9B17-719ED9AA5B3B}" type="presOf" srcId="{3B27676D-193F-4677-9677-1A529E647F91}" destId="{24930D14-4BE3-4E32-AE7C-0B2F9DCC4607}" srcOrd="0" destOrd="0" presId="urn:microsoft.com/office/officeart/2005/8/layout/orgChart1"/>
    <dgm:cxn modelId="{7E8402AF-8FF4-4A5A-A4C7-EF86CE4F38D4}" type="presOf" srcId="{7991FBF8-876B-40D2-AD2E-A97FA75C2A41}" destId="{E9B32D78-E108-48A3-9207-6BE7DF551BDE}" srcOrd="0" destOrd="0" presId="urn:microsoft.com/office/officeart/2005/8/layout/orgChart1"/>
    <dgm:cxn modelId="{57EFBBB4-A43F-4B99-8B28-CDD4A1368F99}" type="presOf" srcId="{A3935A95-1343-49BA-A0FD-B417AF7EA788}" destId="{EA1A377F-F37D-4557-AA8C-FDCFB4279581}" srcOrd="0" destOrd="0" presId="urn:microsoft.com/office/officeart/2005/8/layout/orgChart1"/>
    <dgm:cxn modelId="{C12788BF-A89B-489D-81C3-70AB095C22A9}" type="presOf" srcId="{6105F90B-5A7A-4917-983A-5577F183AEB2}" destId="{09C76BF2-2359-49E5-BFD4-D33B50D88D1A}" srcOrd="0" destOrd="0" presId="urn:microsoft.com/office/officeart/2005/8/layout/orgChart1"/>
    <dgm:cxn modelId="{AEED3AC3-B8C6-4DAC-A1E9-CEE4D61D1CDE}" type="presOf" srcId="{5AA8F413-87A7-42F1-B0F0-09B2ADA93B04}" destId="{96EBD7F9-E49F-448C-8A63-3F0311BA5A30}" srcOrd="0" destOrd="0" presId="urn:microsoft.com/office/officeart/2005/8/layout/orgChart1"/>
    <dgm:cxn modelId="{D1DBABC3-8CC3-4ECE-8022-C056CC9F73EA}" type="presOf" srcId="{7991FBF8-876B-40D2-AD2E-A97FA75C2A41}" destId="{CE161741-BD01-4587-86B8-6F6FA06C261E}" srcOrd="1" destOrd="0" presId="urn:microsoft.com/office/officeart/2005/8/layout/orgChart1"/>
    <dgm:cxn modelId="{E65A14CB-DA22-4D43-9EA2-5F118B15E058}" type="presOf" srcId="{F119A22C-77F8-43C3-99B6-89A4D1B1F935}" destId="{241EEA17-EEA4-49FD-A528-C537E1C8D905}" srcOrd="0" destOrd="0" presId="urn:microsoft.com/office/officeart/2005/8/layout/orgChart1"/>
    <dgm:cxn modelId="{8B5476CD-D8D9-431D-844E-2EDBD77E4B05}" srcId="{6EEDA9C7-F318-47D1-8C4A-59FB27A3876D}" destId="{9584CE18-12DD-40A4-93E3-846AEA8C682E}" srcOrd="0" destOrd="0" parTransId="{62409E1C-3692-4A79-A698-50ED731D3D29}" sibTransId="{8797CFBF-D2C5-4D83-95C6-BD4EDA55F189}"/>
    <dgm:cxn modelId="{9CF2DCCF-98D3-4838-8D74-3C8AE6513773}" srcId="{3B27676D-193F-4677-9677-1A529E647F91}" destId="{003468EC-D120-4910-8B2D-A751D22C7A1F}" srcOrd="0" destOrd="0" parTransId="{11B39B07-D3EE-48DC-AC90-133379E9DBBB}" sibTransId="{8655DE9A-2104-4EB5-8E8E-8DE1118A3F57}"/>
    <dgm:cxn modelId="{E111B5E3-E1B7-4305-BB7A-D24D3A337B04}" type="presOf" srcId="{11B39B07-D3EE-48DC-AC90-133379E9DBBB}" destId="{4C38FCA4-DAC6-44C5-8F33-2F24DD87ECAC}" srcOrd="0" destOrd="0" presId="urn:microsoft.com/office/officeart/2005/8/layout/orgChart1"/>
    <dgm:cxn modelId="{1AB3CBF2-F79D-47E6-83B0-24F57176EBE0}" srcId="{F119A22C-77F8-43C3-99B6-89A4D1B1F935}" destId="{7991FBF8-876B-40D2-AD2E-A97FA75C2A41}" srcOrd="0" destOrd="0" parTransId="{F4A80EF7-DF01-4F2C-8D6B-E5629082B60D}" sibTransId="{EFB0339D-2704-4A91-9210-0C192B583D82}"/>
    <dgm:cxn modelId="{AA8FD5FF-E8F8-49CA-989A-4D2C610537E3}" srcId="{E25B07A8-2A9C-4BAF-A1D9-75BC57F4EFDD}" destId="{89A4439F-478A-4DAB-AF73-74BD9C9098BF}" srcOrd="0" destOrd="0" parTransId="{B78B11FC-FB42-4609-8B57-72D27E5ED5DE}" sibTransId="{A8C4353B-9F38-40D1-8D1B-DF5C7E8C3CEB}"/>
    <dgm:cxn modelId="{C63C7677-6BF1-40BA-A1D1-51366C7E5932}" type="presParOf" srcId="{96EBD7F9-E49F-448C-8A63-3F0311BA5A30}" destId="{33F78C0C-BFEF-477D-A782-275C00FFACF2}" srcOrd="0" destOrd="0" presId="urn:microsoft.com/office/officeart/2005/8/layout/orgChart1"/>
    <dgm:cxn modelId="{9AA070E2-3191-4AED-89A2-57D16309E26F}" type="presParOf" srcId="{33F78C0C-BFEF-477D-A782-275C00FFACF2}" destId="{49E8FAD1-5290-4194-AB29-B8CF57347FA6}" srcOrd="0" destOrd="0" presId="urn:microsoft.com/office/officeart/2005/8/layout/orgChart1"/>
    <dgm:cxn modelId="{A98C3131-E782-4726-9251-109599A9985D}" type="presParOf" srcId="{49E8FAD1-5290-4194-AB29-B8CF57347FA6}" destId="{ACF158FB-7A5B-4FB3-94CC-E44D1F239680}" srcOrd="0" destOrd="0" presId="urn:microsoft.com/office/officeart/2005/8/layout/orgChart1"/>
    <dgm:cxn modelId="{ED0A55D9-6953-4442-A2A8-6445E391996D}" type="presParOf" srcId="{49E8FAD1-5290-4194-AB29-B8CF57347FA6}" destId="{145A864F-DB32-4978-83C5-44537318CC06}" srcOrd="1" destOrd="0" presId="urn:microsoft.com/office/officeart/2005/8/layout/orgChart1"/>
    <dgm:cxn modelId="{A6369A78-D7DE-44DC-9BAF-3C03E2EC77C2}" type="presParOf" srcId="{33F78C0C-BFEF-477D-A782-275C00FFACF2}" destId="{497AC2B1-8480-4EA8-813A-E3F18146DE99}" srcOrd="1" destOrd="0" presId="urn:microsoft.com/office/officeart/2005/8/layout/orgChart1"/>
    <dgm:cxn modelId="{83F06C88-3337-4B49-A968-9731268B07E9}" type="presParOf" srcId="{497AC2B1-8480-4EA8-813A-E3F18146DE99}" destId="{FF9FA70D-A906-4D93-900C-ECA16472010D}" srcOrd="0" destOrd="0" presId="urn:microsoft.com/office/officeart/2005/8/layout/orgChart1"/>
    <dgm:cxn modelId="{73720346-360E-4497-889F-43C665E45690}" type="presParOf" srcId="{497AC2B1-8480-4EA8-813A-E3F18146DE99}" destId="{66C4EEC7-9C71-4452-A48F-1794EB574ECC}" srcOrd="1" destOrd="0" presId="urn:microsoft.com/office/officeart/2005/8/layout/orgChart1"/>
    <dgm:cxn modelId="{0AD8E22A-1DCB-4F8B-B896-3315F4FDA535}" type="presParOf" srcId="{66C4EEC7-9C71-4452-A48F-1794EB574ECC}" destId="{992F81EC-C91F-4902-BF36-B4F91B49E9DF}" srcOrd="0" destOrd="0" presId="urn:microsoft.com/office/officeart/2005/8/layout/orgChart1"/>
    <dgm:cxn modelId="{A1363387-7C91-4F08-A496-025325C2161D}" type="presParOf" srcId="{992F81EC-C91F-4902-BF36-B4F91B49E9DF}" destId="{241EEA17-EEA4-49FD-A528-C537E1C8D905}" srcOrd="0" destOrd="0" presId="urn:microsoft.com/office/officeart/2005/8/layout/orgChart1"/>
    <dgm:cxn modelId="{9DB73CE7-CBD9-4993-868D-C9EAEAA9DD74}" type="presParOf" srcId="{992F81EC-C91F-4902-BF36-B4F91B49E9DF}" destId="{89A5E20F-6845-4CF4-B258-33FD07209ADA}" srcOrd="1" destOrd="0" presId="urn:microsoft.com/office/officeart/2005/8/layout/orgChart1"/>
    <dgm:cxn modelId="{5CFAC82F-C02E-46E9-8011-39B2306AC953}" type="presParOf" srcId="{66C4EEC7-9C71-4452-A48F-1794EB574ECC}" destId="{FF25005C-E109-4748-B5EF-2C119AD90766}" srcOrd="1" destOrd="0" presId="urn:microsoft.com/office/officeart/2005/8/layout/orgChart1"/>
    <dgm:cxn modelId="{6E967E80-45E9-4E63-B201-F7113FB5CA85}" type="presParOf" srcId="{FF25005C-E109-4748-B5EF-2C119AD90766}" destId="{20D19D59-F715-46A9-B697-89794AB4D784}" srcOrd="0" destOrd="0" presId="urn:microsoft.com/office/officeart/2005/8/layout/orgChart1"/>
    <dgm:cxn modelId="{3D0E6A91-4BD0-49E1-9ECF-DFEE2F283D16}" type="presParOf" srcId="{FF25005C-E109-4748-B5EF-2C119AD90766}" destId="{BC43C828-AB02-41FF-BFD4-F259884EC05C}" srcOrd="1" destOrd="0" presId="urn:microsoft.com/office/officeart/2005/8/layout/orgChart1"/>
    <dgm:cxn modelId="{B59EB356-4324-49AE-B555-A929166FA75C}" type="presParOf" srcId="{BC43C828-AB02-41FF-BFD4-F259884EC05C}" destId="{3C45179E-86C7-4B44-B56B-278BE3C083EF}" srcOrd="0" destOrd="0" presId="urn:microsoft.com/office/officeart/2005/8/layout/orgChart1"/>
    <dgm:cxn modelId="{D0630C98-7C0C-4702-9842-7F820F4350CD}" type="presParOf" srcId="{3C45179E-86C7-4B44-B56B-278BE3C083EF}" destId="{E9B32D78-E108-48A3-9207-6BE7DF551BDE}" srcOrd="0" destOrd="0" presId="urn:microsoft.com/office/officeart/2005/8/layout/orgChart1"/>
    <dgm:cxn modelId="{0625F1B5-91A4-4382-845E-20A5ED8E77DB}" type="presParOf" srcId="{3C45179E-86C7-4B44-B56B-278BE3C083EF}" destId="{CE161741-BD01-4587-86B8-6F6FA06C261E}" srcOrd="1" destOrd="0" presId="urn:microsoft.com/office/officeart/2005/8/layout/orgChart1"/>
    <dgm:cxn modelId="{941671A4-CCB8-4FBA-B8EA-83E422631C67}" type="presParOf" srcId="{BC43C828-AB02-41FF-BFD4-F259884EC05C}" destId="{04F96B3A-D152-471B-831B-1DE3FF22DCE3}" srcOrd="1" destOrd="0" presId="urn:microsoft.com/office/officeart/2005/8/layout/orgChart1"/>
    <dgm:cxn modelId="{77BF28B0-3BDD-44BC-AC18-DCE1CBC55A1D}" type="presParOf" srcId="{BC43C828-AB02-41FF-BFD4-F259884EC05C}" destId="{44C5A866-5D0A-4ED8-8580-56770DBC0EBD}" srcOrd="2" destOrd="0" presId="urn:microsoft.com/office/officeart/2005/8/layout/orgChart1"/>
    <dgm:cxn modelId="{A6B2AF89-BCDA-4A49-A891-5AFB6FCCF3F3}" type="presParOf" srcId="{66C4EEC7-9C71-4452-A48F-1794EB574ECC}" destId="{EC322D9C-F66A-43B6-A1BF-D460A5CA4C77}" srcOrd="2" destOrd="0" presId="urn:microsoft.com/office/officeart/2005/8/layout/orgChart1"/>
    <dgm:cxn modelId="{7891FC9A-B894-4A18-AACC-E03AAF0BD1C0}" type="presParOf" srcId="{497AC2B1-8480-4EA8-813A-E3F18146DE99}" destId="{09C76BF2-2359-49E5-BFD4-D33B50D88D1A}" srcOrd="2" destOrd="0" presId="urn:microsoft.com/office/officeart/2005/8/layout/orgChart1"/>
    <dgm:cxn modelId="{74D10EF1-3718-46B8-8133-C571881F78D9}" type="presParOf" srcId="{497AC2B1-8480-4EA8-813A-E3F18146DE99}" destId="{3F085ADB-2BA8-4C99-B5AD-BDB8661A0A8B}" srcOrd="3" destOrd="0" presId="urn:microsoft.com/office/officeart/2005/8/layout/orgChart1"/>
    <dgm:cxn modelId="{AE267C01-950B-426A-80CB-84B4F06001B8}" type="presParOf" srcId="{3F085ADB-2BA8-4C99-B5AD-BDB8661A0A8B}" destId="{AEE962D9-A473-4CA9-AF5A-29CE5E2EA030}" srcOrd="0" destOrd="0" presId="urn:microsoft.com/office/officeart/2005/8/layout/orgChart1"/>
    <dgm:cxn modelId="{CBFC02FE-B3BE-429B-B38E-72BB524890A9}" type="presParOf" srcId="{AEE962D9-A473-4CA9-AF5A-29CE5E2EA030}" destId="{24930D14-4BE3-4E32-AE7C-0B2F9DCC4607}" srcOrd="0" destOrd="0" presId="urn:microsoft.com/office/officeart/2005/8/layout/orgChart1"/>
    <dgm:cxn modelId="{BB5ECCAE-0913-49EA-AD42-90A7723229A8}" type="presParOf" srcId="{AEE962D9-A473-4CA9-AF5A-29CE5E2EA030}" destId="{7AD967F8-AEB9-418E-A71E-8FB698DA501C}" srcOrd="1" destOrd="0" presId="urn:microsoft.com/office/officeart/2005/8/layout/orgChart1"/>
    <dgm:cxn modelId="{227DE1E8-6858-4EE9-968C-624E8CC8E899}" type="presParOf" srcId="{3F085ADB-2BA8-4C99-B5AD-BDB8661A0A8B}" destId="{FE9D6824-8B70-4C1F-8D56-CCF375C27425}" srcOrd="1" destOrd="0" presId="urn:microsoft.com/office/officeart/2005/8/layout/orgChart1"/>
    <dgm:cxn modelId="{D93EC131-99AE-4DFF-916D-22A77BAFA11F}" type="presParOf" srcId="{FE9D6824-8B70-4C1F-8D56-CCF375C27425}" destId="{4C38FCA4-DAC6-44C5-8F33-2F24DD87ECAC}" srcOrd="0" destOrd="0" presId="urn:microsoft.com/office/officeart/2005/8/layout/orgChart1"/>
    <dgm:cxn modelId="{F6ACC06A-17CC-4D30-8A28-FF0A52E07549}" type="presParOf" srcId="{FE9D6824-8B70-4C1F-8D56-CCF375C27425}" destId="{1E694F59-854A-4C3D-A6A9-5FC24223EDBB}" srcOrd="1" destOrd="0" presId="urn:microsoft.com/office/officeart/2005/8/layout/orgChart1"/>
    <dgm:cxn modelId="{7901B9FC-126A-4C04-ACEE-1C6C5B46A556}" type="presParOf" srcId="{1E694F59-854A-4C3D-A6A9-5FC24223EDBB}" destId="{85A81E0D-67F2-4318-B929-529386E42311}" srcOrd="0" destOrd="0" presId="urn:microsoft.com/office/officeart/2005/8/layout/orgChart1"/>
    <dgm:cxn modelId="{AA9AA554-2081-4951-A25E-8EB77701760B}" type="presParOf" srcId="{85A81E0D-67F2-4318-B929-529386E42311}" destId="{691EFCFD-056C-420E-8C42-A554DBC6AF3A}" srcOrd="0" destOrd="0" presId="urn:microsoft.com/office/officeart/2005/8/layout/orgChart1"/>
    <dgm:cxn modelId="{259FAB53-A045-43BB-959C-C48F23E57EF1}" type="presParOf" srcId="{85A81E0D-67F2-4318-B929-529386E42311}" destId="{4D0114F8-DD5E-41F5-B717-289466AC3291}" srcOrd="1" destOrd="0" presId="urn:microsoft.com/office/officeart/2005/8/layout/orgChart1"/>
    <dgm:cxn modelId="{428F70FF-62A0-45F5-8E02-036458C3DA8D}" type="presParOf" srcId="{1E694F59-854A-4C3D-A6A9-5FC24223EDBB}" destId="{BD9976B0-9691-40F4-8A60-3C378A251383}" srcOrd="1" destOrd="0" presId="urn:microsoft.com/office/officeart/2005/8/layout/orgChart1"/>
    <dgm:cxn modelId="{01EB4ABD-2BD9-43E0-96D0-1A3C7FBE8DEA}" type="presParOf" srcId="{1E694F59-854A-4C3D-A6A9-5FC24223EDBB}" destId="{CA51FE79-040E-496B-89CC-84FB7CEA4081}" srcOrd="2" destOrd="0" presId="urn:microsoft.com/office/officeart/2005/8/layout/orgChart1"/>
    <dgm:cxn modelId="{2524C30E-F56B-4341-95E0-9747D2B505E7}" type="presParOf" srcId="{3F085ADB-2BA8-4C99-B5AD-BDB8661A0A8B}" destId="{09D15E72-253E-4737-A2B5-515A0ECDFB46}" srcOrd="2" destOrd="0" presId="urn:microsoft.com/office/officeart/2005/8/layout/orgChart1"/>
    <dgm:cxn modelId="{3CC16C09-1730-47E2-A068-2311C64CDF71}" type="presParOf" srcId="{497AC2B1-8480-4EA8-813A-E3F18146DE99}" destId="{EA1A377F-F37D-4557-AA8C-FDCFB4279581}" srcOrd="4" destOrd="0" presId="urn:microsoft.com/office/officeart/2005/8/layout/orgChart1"/>
    <dgm:cxn modelId="{02CA20DC-7EB3-4C76-9C00-B36FFF1FBFB3}" type="presParOf" srcId="{497AC2B1-8480-4EA8-813A-E3F18146DE99}" destId="{E0662B8A-4823-461B-8157-3D081A96337E}" srcOrd="5" destOrd="0" presId="urn:microsoft.com/office/officeart/2005/8/layout/orgChart1"/>
    <dgm:cxn modelId="{9D037968-2FC4-45F0-832D-D9095A1B6CF0}" type="presParOf" srcId="{E0662B8A-4823-461B-8157-3D081A96337E}" destId="{919C55F6-656C-4470-ACE4-1537880C397F}" srcOrd="0" destOrd="0" presId="urn:microsoft.com/office/officeart/2005/8/layout/orgChart1"/>
    <dgm:cxn modelId="{C39DAFFF-816B-4F11-8DDA-8DB62F6DC2C6}" type="presParOf" srcId="{919C55F6-656C-4470-ACE4-1537880C397F}" destId="{7A9D442E-CBC4-4E19-BEA0-00405019D1FF}" srcOrd="0" destOrd="0" presId="urn:microsoft.com/office/officeart/2005/8/layout/orgChart1"/>
    <dgm:cxn modelId="{738B4493-E95E-4505-B09D-8B833ABC1D04}" type="presParOf" srcId="{919C55F6-656C-4470-ACE4-1537880C397F}" destId="{226470AD-1BC0-4000-9EA4-2950D2880246}" srcOrd="1" destOrd="0" presId="urn:microsoft.com/office/officeart/2005/8/layout/orgChart1"/>
    <dgm:cxn modelId="{22344530-136E-4811-9EB7-51E3A3C8F147}" type="presParOf" srcId="{E0662B8A-4823-461B-8157-3D081A96337E}" destId="{7277926F-0B22-4AFC-A42C-9C0A37FD2E9A}" srcOrd="1" destOrd="0" presId="urn:microsoft.com/office/officeart/2005/8/layout/orgChart1"/>
    <dgm:cxn modelId="{6B496123-FC6C-4ECF-94C0-D58DE74A4E7D}" type="presParOf" srcId="{7277926F-0B22-4AFC-A42C-9C0A37FD2E9A}" destId="{BE639C11-FDA1-4B19-8C03-A9CE23F4A4E4}" srcOrd="0" destOrd="0" presId="urn:microsoft.com/office/officeart/2005/8/layout/orgChart1"/>
    <dgm:cxn modelId="{A8160038-F3F6-42BB-B761-F0BA5ACEC04E}" type="presParOf" srcId="{7277926F-0B22-4AFC-A42C-9C0A37FD2E9A}" destId="{08667CED-E78C-4792-ADE9-8FB66BB964CB}" srcOrd="1" destOrd="0" presId="urn:microsoft.com/office/officeart/2005/8/layout/orgChart1"/>
    <dgm:cxn modelId="{F22D695B-8C82-44D5-BA67-06008B0192BA}" type="presParOf" srcId="{08667CED-E78C-4792-ADE9-8FB66BB964CB}" destId="{60B9AF3F-BCAB-4263-8316-21BAB88BCB8C}" srcOrd="0" destOrd="0" presId="urn:microsoft.com/office/officeart/2005/8/layout/orgChart1"/>
    <dgm:cxn modelId="{A6C066CF-A7BA-4E5A-B377-4AD121A2DF4B}" type="presParOf" srcId="{60B9AF3F-BCAB-4263-8316-21BAB88BCB8C}" destId="{18278E85-D11A-4DAD-B370-2C55D834D328}" srcOrd="0" destOrd="0" presId="urn:microsoft.com/office/officeart/2005/8/layout/orgChart1"/>
    <dgm:cxn modelId="{1D2D9C37-11B9-429B-B612-A5C9A9464CB2}" type="presParOf" srcId="{60B9AF3F-BCAB-4263-8316-21BAB88BCB8C}" destId="{3499E2F7-E701-4F29-82D5-6314711C0723}" srcOrd="1" destOrd="0" presId="urn:microsoft.com/office/officeart/2005/8/layout/orgChart1"/>
    <dgm:cxn modelId="{21DBD3DC-3EA1-4389-983C-5D0467E1C606}" type="presParOf" srcId="{08667CED-E78C-4792-ADE9-8FB66BB964CB}" destId="{7E1B7058-B59E-4A34-A5AD-9DBCD91EE226}" srcOrd="1" destOrd="0" presId="urn:microsoft.com/office/officeart/2005/8/layout/orgChart1"/>
    <dgm:cxn modelId="{CCE1F318-1A76-4EF6-A59A-6F4521F3FF70}" type="presParOf" srcId="{08667CED-E78C-4792-ADE9-8FB66BB964CB}" destId="{8D5E6196-B7C2-4E95-8213-2A3FB4E63FFF}" srcOrd="2" destOrd="0" presId="urn:microsoft.com/office/officeart/2005/8/layout/orgChart1"/>
    <dgm:cxn modelId="{9B1BDE42-4043-42D1-8A2E-AA623591FFFD}" type="presParOf" srcId="{E0662B8A-4823-461B-8157-3D081A96337E}" destId="{082FCC19-956A-4306-86B8-0EA17DDCBF78}" srcOrd="2" destOrd="0" presId="urn:microsoft.com/office/officeart/2005/8/layout/orgChart1"/>
    <dgm:cxn modelId="{AE616FD3-2561-45F6-95A1-B5A251FB06DA}" type="presParOf" srcId="{33F78C0C-BFEF-477D-A782-275C00FFACF2}" destId="{48DDD6FE-B36E-4C5E-AE59-5834BA33884A}" srcOrd="2" destOrd="0" presId="urn:microsoft.com/office/officeart/2005/8/layout/orgChart1"/>
    <dgm:cxn modelId="{D27A7B8A-EC01-4A40-A362-4CF380511E7D}" type="presParOf" srcId="{48DDD6FE-B36E-4C5E-AE59-5834BA33884A}" destId="{0A36EE9F-4EF3-434E-BD2A-7DF8C7ADEB4F}" srcOrd="0" destOrd="0" presId="urn:microsoft.com/office/officeart/2005/8/layout/orgChart1"/>
    <dgm:cxn modelId="{57127551-EAED-46CD-BDC6-9A1F7FACDC00}" type="presParOf" srcId="{48DDD6FE-B36E-4C5E-AE59-5834BA33884A}" destId="{2F0AE182-E828-4077-B943-0B02EF3332DB}" srcOrd="1" destOrd="0" presId="urn:microsoft.com/office/officeart/2005/8/layout/orgChart1"/>
    <dgm:cxn modelId="{C14A3487-B32F-4FF5-84A0-6747C7C2A47D}" type="presParOf" srcId="{2F0AE182-E828-4077-B943-0B02EF3332DB}" destId="{2FEEBB92-901A-4ACB-9D2B-D116640C2AC5}" srcOrd="0" destOrd="0" presId="urn:microsoft.com/office/officeart/2005/8/layout/orgChart1"/>
    <dgm:cxn modelId="{C25775CA-CA19-4090-8D50-D26E1A4C3F6C}" type="presParOf" srcId="{2FEEBB92-901A-4ACB-9D2B-D116640C2AC5}" destId="{B7D9A7AA-1180-42B9-B11E-34911A8A34B4}" srcOrd="0" destOrd="0" presId="urn:microsoft.com/office/officeart/2005/8/layout/orgChart1"/>
    <dgm:cxn modelId="{87D554FB-6507-486D-A610-E300F10BDEFE}" type="presParOf" srcId="{2FEEBB92-901A-4ACB-9D2B-D116640C2AC5}" destId="{EC620E1C-F68A-47A5-8414-93C6895E0D89}" srcOrd="1" destOrd="0" presId="urn:microsoft.com/office/officeart/2005/8/layout/orgChart1"/>
    <dgm:cxn modelId="{C29CCA35-ECE6-4433-A87A-06FC760A15DA}" type="presParOf" srcId="{2F0AE182-E828-4077-B943-0B02EF3332DB}" destId="{E9E92982-38EF-409E-BAFD-E194DCC96C97}" srcOrd="1" destOrd="0" presId="urn:microsoft.com/office/officeart/2005/8/layout/orgChart1"/>
    <dgm:cxn modelId="{6BBC39DE-7DC5-47D2-AD25-1631785F21B3}" type="presParOf" srcId="{2F0AE182-E828-4077-B943-0B02EF3332DB}" destId="{2122CB34-DD4E-4AD8-99FF-F7770CF2989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36EE9F-4EF3-434E-BD2A-7DF8C7ADEB4F}">
      <dsp:nvSpPr>
        <dsp:cNvPr id="0" name=""/>
        <dsp:cNvSpPr/>
      </dsp:nvSpPr>
      <dsp:spPr>
        <a:xfrm>
          <a:off x="2141697" y="589411"/>
          <a:ext cx="123521" cy="541140"/>
        </a:xfrm>
        <a:custGeom>
          <a:avLst/>
          <a:gdLst/>
          <a:ahLst/>
          <a:cxnLst/>
          <a:rect l="0" t="0" r="0" b="0"/>
          <a:pathLst>
            <a:path>
              <a:moveTo>
                <a:pt x="123521" y="0"/>
              </a:moveTo>
              <a:lnTo>
                <a:pt x="123521" y="541140"/>
              </a:lnTo>
              <a:lnTo>
                <a:pt x="0" y="54114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639C11-FDA1-4B19-8C03-A9CE23F4A4E4}">
      <dsp:nvSpPr>
        <dsp:cNvPr id="0" name=""/>
        <dsp:cNvSpPr/>
      </dsp:nvSpPr>
      <dsp:spPr>
        <a:xfrm>
          <a:off x="3218097" y="2259889"/>
          <a:ext cx="176458" cy="5411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140"/>
              </a:lnTo>
              <a:lnTo>
                <a:pt x="176458" y="5411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1A377F-F37D-4557-AA8C-FDCFB4279581}">
      <dsp:nvSpPr>
        <dsp:cNvPr id="0" name=""/>
        <dsp:cNvSpPr/>
      </dsp:nvSpPr>
      <dsp:spPr>
        <a:xfrm>
          <a:off x="2265218" y="589411"/>
          <a:ext cx="1423435" cy="10822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8760"/>
              </a:lnTo>
              <a:lnTo>
                <a:pt x="1423435" y="958760"/>
              </a:lnTo>
              <a:lnTo>
                <a:pt x="1423435" y="10822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38FCA4-DAC6-44C5-8F33-2F24DD87ECAC}">
      <dsp:nvSpPr>
        <dsp:cNvPr id="0" name=""/>
        <dsp:cNvSpPr/>
      </dsp:nvSpPr>
      <dsp:spPr>
        <a:xfrm>
          <a:off x="1794661" y="2259889"/>
          <a:ext cx="176458" cy="5411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140"/>
              </a:lnTo>
              <a:lnTo>
                <a:pt x="176458" y="5411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C76BF2-2359-49E5-BFD4-D33B50D88D1A}">
      <dsp:nvSpPr>
        <dsp:cNvPr id="0" name=""/>
        <dsp:cNvSpPr/>
      </dsp:nvSpPr>
      <dsp:spPr>
        <a:xfrm>
          <a:off x="2219498" y="589411"/>
          <a:ext cx="91440" cy="108228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822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D19D59-F715-46A9-B697-89794AB4D784}">
      <dsp:nvSpPr>
        <dsp:cNvPr id="0" name=""/>
        <dsp:cNvSpPr/>
      </dsp:nvSpPr>
      <dsp:spPr>
        <a:xfrm>
          <a:off x="371226" y="2259889"/>
          <a:ext cx="176458" cy="5411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1140"/>
              </a:lnTo>
              <a:lnTo>
                <a:pt x="176458" y="5411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9FA70D-A906-4D93-900C-ECA16472010D}">
      <dsp:nvSpPr>
        <dsp:cNvPr id="0" name=""/>
        <dsp:cNvSpPr/>
      </dsp:nvSpPr>
      <dsp:spPr>
        <a:xfrm>
          <a:off x="841783" y="589411"/>
          <a:ext cx="1423435" cy="1082281"/>
        </a:xfrm>
        <a:custGeom>
          <a:avLst/>
          <a:gdLst/>
          <a:ahLst/>
          <a:cxnLst/>
          <a:rect l="0" t="0" r="0" b="0"/>
          <a:pathLst>
            <a:path>
              <a:moveTo>
                <a:pt x="1423435" y="0"/>
              </a:moveTo>
              <a:lnTo>
                <a:pt x="1423435" y="958760"/>
              </a:lnTo>
              <a:lnTo>
                <a:pt x="0" y="958760"/>
              </a:lnTo>
              <a:lnTo>
                <a:pt x="0" y="10822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F158FB-7A5B-4FB3-94CC-E44D1F239680}">
      <dsp:nvSpPr>
        <dsp:cNvPr id="0" name=""/>
        <dsp:cNvSpPr/>
      </dsp:nvSpPr>
      <dsp:spPr>
        <a:xfrm>
          <a:off x="1677022" y="1215"/>
          <a:ext cx="1176392" cy="5881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 dirty="0"/>
            <a:t>Owner </a:t>
          </a:r>
          <a:endParaRPr lang="ru-RU" sz="1100" kern="1200" dirty="0"/>
        </a:p>
      </dsp:txBody>
      <dsp:txXfrm>
        <a:off x="1677022" y="1215"/>
        <a:ext cx="1176392" cy="588196"/>
      </dsp:txXfrm>
    </dsp:sp>
    <dsp:sp modelId="{241EEA17-EEA4-49FD-A528-C537E1C8D905}">
      <dsp:nvSpPr>
        <dsp:cNvPr id="0" name=""/>
        <dsp:cNvSpPr/>
      </dsp:nvSpPr>
      <dsp:spPr>
        <a:xfrm>
          <a:off x="253587" y="1671693"/>
          <a:ext cx="1176392" cy="5881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 dirty="0"/>
            <a:t>Sales Director (13 years)  </a:t>
          </a:r>
        </a:p>
      </dsp:txBody>
      <dsp:txXfrm>
        <a:off x="253587" y="1671693"/>
        <a:ext cx="1176392" cy="588196"/>
      </dsp:txXfrm>
    </dsp:sp>
    <dsp:sp modelId="{E9B32D78-E108-48A3-9207-6BE7DF551BDE}">
      <dsp:nvSpPr>
        <dsp:cNvPr id="0" name=""/>
        <dsp:cNvSpPr/>
      </dsp:nvSpPr>
      <dsp:spPr>
        <a:xfrm>
          <a:off x="547685" y="2506932"/>
          <a:ext cx="1176392" cy="5881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 dirty="0"/>
            <a:t>Managers (7-10 years)  </a:t>
          </a:r>
          <a:endParaRPr lang="ru-RU" sz="1100" kern="1200" dirty="0"/>
        </a:p>
      </dsp:txBody>
      <dsp:txXfrm>
        <a:off x="547685" y="2506932"/>
        <a:ext cx="1176392" cy="588196"/>
      </dsp:txXfrm>
    </dsp:sp>
    <dsp:sp modelId="{24930D14-4BE3-4E32-AE7C-0B2F9DCC4607}">
      <dsp:nvSpPr>
        <dsp:cNvPr id="0" name=""/>
        <dsp:cNvSpPr/>
      </dsp:nvSpPr>
      <dsp:spPr>
        <a:xfrm>
          <a:off x="1677022" y="1671693"/>
          <a:ext cx="1176392" cy="5881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 dirty="0"/>
            <a:t>After-sales Director  (More than 30 years of experience) </a:t>
          </a:r>
          <a:endParaRPr lang="ru-RU" sz="1100" kern="1200" dirty="0"/>
        </a:p>
      </dsp:txBody>
      <dsp:txXfrm>
        <a:off x="1677022" y="1671693"/>
        <a:ext cx="1176392" cy="588196"/>
      </dsp:txXfrm>
    </dsp:sp>
    <dsp:sp modelId="{691EFCFD-056C-420E-8C42-A554DBC6AF3A}">
      <dsp:nvSpPr>
        <dsp:cNvPr id="0" name=""/>
        <dsp:cNvSpPr/>
      </dsp:nvSpPr>
      <dsp:spPr>
        <a:xfrm>
          <a:off x="1971120" y="2506932"/>
          <a:ext cx="1176392" cy="5881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 dirty="0"/>
            <a:t>Managers (7-8 years)  </a:t>
          </a:r>
          <a:endParaRPr lang="ru-RU" sz="1100" kern="1200" dirty="0"/>
        </a:p>
      </dsp:txBody>
      <dsp:txXfrm>
        <a:off x="1971120" y="2506932"/>
        <a:ext cx="1176392" cy="588196"/>
      </dsp:txXfrm>
    </dsp:sp>
    <dsp:sp modelId="{7A9D442E-CBC4-4E19-BEA0-00405019D1FF}">
      <dsp:nvSpPr>
        <dsp:cNvPr id="0" name=""/>
        <dsp:cNvSpPr/>
      </dsp:nvSpPr>
      <dsp:spPr>
        <a:xfrm>
          <a:off x="3100457" y="1671693"/>
          <a:ext cx="1176392" cy="5881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 dirty="0"/>
            <a:t>Marketing Director (14 years)  </a:t>
          </a:r>
          <a:endParaRPr lang="ru-RU" sz="1100" kern="1200" dirty="0"/>
        </a:p>
      </dsp:txBody>
      <dsp:txXfrm>
        <a:off x="3100457" y="1671693"/>
        <a:ext cx="1176392" cy="588196"/>
      </dsp:txXfrm>
    </dsp:sp>
    <dsp:sp modelId="{18278E85-D11A-4DAD-B370-2C55D834D328}">
      <dsp:nvSpPr>
        <dsp:cNvPr id="0" name=""/>
        <dsp:cNvSpPr/>
      </dsp:nvSpPr>
      <dsp:spPr>
        <a:xfrm>
          <a:off x="3394556" y="2506932"/>
          <a:ext cx="1176392" cy="5881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 dirty="0"/>
            <a:t>Managers (7 years)  </a:t>
          </a:r>
          <a:endParaRPr lang="ru-RU" sz="1100" kern="1200" dirty="0"/>
        </a:p>
      </dsp:txBody>
      <dsp:txXfrm>
        <a:off x="3394556" y="2506932"/>
        <a:ext cx="1176392" cy="588196"/>
      </dsp:txXfrm>
    </dsp:sp>
    <dsp:sp modelId="{B7D9A7AA-1180-42B9-B11E-34911A8A34B4}">
      <dsp:nvSpPr>
        <dsp:cNvPr id="0" name=""/>
        <dsp:cNvSpPr/>
      </dsp:nvSpPr>
      <dsp:spPr>
        <a:xfrm>
          <a:off x="965304" y="836454"/>
          <a:ext cx="1176392" cy="5881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 dirty="0"/>
            <a:t>General Manager (More than 20 years of experience)  </a:t>
          </a:r>
          <a:endParaRPr lang="ru-RU" sz="1100" kern="1200" dirty="0"/>
        </a:p>
      </dsp:txBody>
      <dsp:txXfrm>
        <a:off x="965304" y="836454"/>
        <a:ext cx="1176392" cy="5881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C08E57-500A-4F89-89D3-143B6A0DC63D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651902-60CE-443F-ABB6-AFF6285766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749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A9CA85-08BC-4315-A00A-3CEDB4D2DA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EB6CFA-012A-4FDC-813A-E1A22959BC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FF64F0-B37F-4855-B3AD-B5A94DFA1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7158E-1281-4342-A2A9-DBE495D280F6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D8B984-9922-41A1-9C00-DD9021453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8B2CF7-986D-4A18-A258-176A2B406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876FE-0BC9-41A0-882E-5B9ED8830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220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CF4855-60A2-45B2-A194-3C971208E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A38FDC-E69C-4F3A-8F0C-54B772214E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693FAF-E4AC-4C39-B410-12E20561F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7158E-1281-4342-A2A9-DBE495D280F6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DDDF55-320A-4770-A304-C145B9502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BE1210-3EFA-4B53-8B2A-31CD2B178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876FE-0BC9-41A0-882E-5B9ED8830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942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5336BD-7248-42E1-A50D-59E948498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95AED9-DE9B-4563-8623-C26C9D00C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3F9E19-7823-4061-BC5A-82DBFB502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7158E-1281-4342-A2A9-DBE495D280F6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5C1AA2-8889-4D69-AD41-4A9716310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DCE1C2-EA33-431C-84AD-3CD7987C2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876FE-0BC9-41A0-882E-5B9ED8830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693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29154E-2781-4D93-A73B-3D6FAD273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753D61-0A37-4004-B5CA-2890ECA73E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26A4237-952A-4FE8-9DA1-F57879F5B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B1167F-55A8-4DAB-B2B1-4BFE1E186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7158E-1281-4342-A2A9-DBE495D280F6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3D5C01-ACDB-45BB-B790-0489973D5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FFA24B-A4AA-4054-8D10-696D270D6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876FE-0BC9-41A0-882E-5B9ED8830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783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05B083-11ED-4AC2-B645-837CB65AA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E53151-593C-437D-B85B-B8509CD1B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4AA44F-6F5D-44C0-9A9C-8B4A868B24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025FC4B-B0DC-4027-821B-48AE2F0703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4510EC0-B220-4F67-BE23-2778A1BFBC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6B22BB8-F325-417C-8E5B-B76C8D565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7158E-1281-4342-A2A9-DBE495D280F6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BE557A6-0B54-458A-BB78-0ACD3D20B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915200E-DE27-4C23-93B7-357FE7566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876FE-0BC9-41A0-882E-5B9ED8830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269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5A0F20-029B-40B7-B883-84F09304E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B8AF3AB-C13B-4C1D-857C-FDA0F55D5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7158E-1281-4342-A2A9-DBE495D280F6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A9C11E-A181-4797-8CCF-B6BDEA78B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6F0FA57-AB5E-4320-A875-6FC14D015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876FE-0BC9-41A0-882E-5B9ED8830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784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9C667C2-270A-4EA1-91DA-FE1B39920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7158E-1281-4342-A2A9-DBE495D280F6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B60E3C9-4D8C-4E28-8ECE-7E917CC67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0FB1A6F-D8EF-4547-BE88-EA070234E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876FE-0BC9-41A0-882E-5B9ED8830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029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2D88A5-A51D-42D5-A64B-B1B8276AA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4D2F31-5992-43BF-B4F9-6A09CB690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0A09B3E-1600-4363-B0F7-F73B6BBE9A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1C302C7-FF41-44DC-ADED-DE8C7E729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7158E-1281-4342-A2A9-DBE495D280F6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12389F-0A93-4C3F-80FE-40BC01A2F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6DA1CC-D34B-410B-A072-46DFC2928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876FE-0BC9-41A0-882E-5B9ED8830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903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5C43B3-7436-42B2-88A6-0289B70BD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2998FA3-7F51-4E83-B66B-9F63224EA2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B39F54-3319-430B-A64F-CD32B8157A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16D1957-5066-4FAE-BDB2-7E6751FE7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7158E-1281-4342-A2A9-DBE495D280F6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6AB309-F029-4617-8889-F3F9EFF4A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F6EF3D-6D5B-444D-87F8-1E1BE8B79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876FE-0BC9-41A0-882E-5B9ED8830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101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1BBA18-6CD8-4BD2-9B25-56410C9FF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D62ABA3-19D9-4596-AA6E-7A004E9277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C28E91-59AD-4232-815B-B75A40828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7158E-1281-4342-A2A9-DBE495D280F6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29CDE3-5A19-4D97-B08A-9C974359D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7F81A1-F44E-4E43-9637-F7ADD2BAB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876FE-0BC9-41A0-882E-5B9ED8830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981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754631F-7E1D-4C98-A2B9-D4FD20FE53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D5B51B-9453-4D92-BE88-890BFF0C59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B597AE-FC4E-451E-B72F-FA3C0DB02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7158E-1281-4342-A2A9-DBE495D280F6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094E72-DC62-4114-B6FC-D9FEBBC72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92032E-FB13-427B-8AC5-C2F256C0D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876FE-0BC9-41A0-882E-5B9ED8830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31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B7669-7D35-40A3-A7F7-7BD2EB599AB7}" type="datetime1">
              <a:rPr lang="zh-CN" altLang="en-US" smtClean="0"/>
              <a:t>2025/12/24</a:t>
            </a:fld>
            <a:endParaRPr lang="zh-CN" altLang="en-US"/>
          </a:p>
        </p:txBody>
      </p:sp>
      <p:sp>
        <p:nvSpPr>
          <p:cNvPr id="3" name="灯片编号占位符 1">
            <a:extLst>
              <a:ext uri="{FF2B5EF4-FFF2-40B4-BE49-F238E27FC236}">
                <a16:creationId xmlns:a16="http://schemas.microsoft.com/office/drawing/2014/main" id="{4BC4E3D9-D870-404E-A375-684B6F036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6E8D8-2464-4C54-9F5A-217E2BC2A473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3641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2B4B3A-427C-4276-BAE0-6B7E6B4C8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13107D-1186-4374-8E72-71E7DC999C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7F8A49-651A-4D0F-BAFF-CD78BDA02C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7158E-1281-4342-A2A9-DBE495D280F6}" type="datetimeFigureOut">
              <a:rPr lang="ru-RU" smtClean="0"/>
              <a:t>24.12.2025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A4E3A8-E947-40D7-BA2F-E1E84F61F4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05E371-35BC-4067-A551-7F76B84B44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5876FE-0BC9-41A0-882E-5B9ED88300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986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7981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96E8D8-2464-4C54-9F5A-217E2BC2A473}" type="slidenum">
              <a:rPr lang="zh-CN" altLang="en-US">
                <a:solidFill>
                  <a:prstClr val="black"/>
                </a:solidFill>
                <a:latin typeface="Arial" charset="0"/>
                <a:ea typeface="微软雅黑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 dirty="0">
              <a:solidFill>
                <a:prstClr val="black"/>
              </a:solidFill>
              <a:latin typeface="Arial" charset="0"/>
              <a:ea typeface="微软雅黑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01F5551-E58B-45DB-92FA-AA0293BCD038}"/>
              </a:ext>
            </a:extLst>
          </p:cNvPr>
          <p:cNvSpPr/>
          <p:nvPr/>
        </p:nvSpPr>
        <p:spPr>
          <a:xfrm>
            <a:off x="3433469" y="5191247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zh-CN" sz="1200" b="1" dirty="0"/>
              <a:t>GAC Motor </a:t>
            </a:r>
            <a:r>
              <a:rPr lang="en-US" altLang="zh-CN" sz="1200" b="1" dirty="0" err="1"/>
              <a:t>Rus</a:t>
            </a:r>
            <a:r>
              <a:rPr lang="en-US" altLang="zh-CN" sz="1200" b="1" dirty="0"/>
              <a:t> , Ltd.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  <a:highlight>
                  <a:srgbClr val="FFFF00"/>
                </a:highlight>
                <a:latin typeface="Arial" charset="0"/>
                <a:ea typeface="微软雅黑" pitchFamily="34" charset="-122"/>
              </a:rPr>
              <a:t>XX.XX </a:t>
            </a:r>
            <a:r>
              <a:rPr lang="en-US" sz="1200" b="1" dirty="0">
                <a:solidFill>
                  <a:prstClr val="black"/>
                </a:solidFill>
                <a:latin typeface="Arial" charset="0"/>
                <a:ea typeface="微软雅黑" pitchFamily="34" charset="-122"/>
              </a:rPr>
              <a:t>202</a:t>
            </a:r>
            <a:r>
              <a:rPr lang="ru-RU" sz="1200" b="1" dirty="0">
                <a:solidFill>
                  <a:prstClr val="black"/>
                </a:solidFill>
                <a:latin typeface="Arial" charset="0"/>
                <a:ea typeface="微软雅黑" pitchFamily="34" charset="-122"/>
              </a:rPr>
              <a:t>6</a:t>
            </a:r>
            <a:endParaRPr lang="en-US" sz="1200" b="1" dirty="0">
              <a:solidFill>
                <a:prstClr val="black"/>
              </a:solidFill>
              <a:latin typeface="Arial" charset="0"/>
              <a:ea typeface="微软雅黑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D934EF7-9FB5-4A72-A4AD-3A07C697036F}"/>
              </a:ext>
            </a:extLst>
          </p:cNvPr>
          <p:cNvSpPr/>
          <p:nvPr/>
        </p:nvSpPr>
        <p:spPr>
          <a:xfrm>
            <a:off x="1479583" y="2075979"/>
            <a:ext cx="9180512" cy="1262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27D0D4BE-10A4-4D35-8F0A-1578F1C69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6095" y="2079491"/>
            <a:ext cx="9144000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lvl="0" algn="ctr">
              <a:spcBef>
                <a:spcPct val="50000"/>
              </a:spcBef>
              <a:defRPr/>
            </a:pPr>
            <a:r>
              <a:rPr lang="en-US" sz="3600" b="0" dirty="0"/>
              <a:t>Evaluation report of </a:t>
            </a:r>
            <a:r>
              <a:rPr lang="en-US" altLang="zh-CN" sz="3600" b="0" dirty="0"/>
              <a:t>Russia's distributor network</a:t>
            </a:r>
            <a:endParaRPr lang="en-US" altLang="zh-CN" sz="3600" dirty="0">
              <a:solidFill>
                <a:prstClr val="whit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60555" y="3798540"/>
            <a:ext cx="6192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CA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Introduction of </a:t>
            </a:r>
            <a:r>
              <a:rPr lang="en-US" altLang="zh-CN" b="1" dirty="0">
                <a:solidFill>
                  <a:prstClr val="black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ru-RU" altLang="zh-CN" b="1" dirty="0">
                <a:solidFill>
                  <a:prstClr val="black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solidFill>
                  <a:prstClr val="black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(dealer </a:t>
            </a:r>
            <a:r>
              <a:rPr lang="en-US" altLang="zh-CN" b="1" dirty="0" err="1">
                <a:solidFill>
                  <a:prstClr val="black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name+city</a:t>
            </a:r>
            <a:r>
              <a:rPr lang="en-US" altLang="zh-CN" b="1" dirty="0">
                <a:solidFill>
                  <a:prstClr val="black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ru-RU" altLang="zh-CN" b="1" dirty="0">
                <a:solidFill>
                  <a:prstClr val="black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ХХХ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CA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CA" altLang="zh-CN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usiness</a:t>
            </a:r>
            <a:r>
              <a:rPr lang="en-CA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Plan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Comprehensive evaluation</a:t>
            </a:r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80924DD-FB1A-4ED1-9A30-36FD4090B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39" y="-63610"/>
            <a:ext cx="1676287" cy="118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9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40"/>
          <p:cNvGraphicFramePr>
            <a:graphicFrameLocks noGrp="1"/>
          </p:cNvGraphicFramePr>
          <p:nvPr/>
        </p:nvGraphicFramePr>
        <p:xfrm>
          <a:off x="1564793" y="857895"/>
          <a:ext cx="9067789" cy="5935126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493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73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08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916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9639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Applicant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84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kern="1200" baseline="0" dirty="0">
                          <a:highlight>
                            <a:srgbClr val="FFFF00"/>
                          </a:highlight>
                          <a:latin typeface="微软雅黑" pitchFamily="34" charset="-122"/>
                          <a:ea typeface="微软雅黑" pitchFamily="34" charset="-122"/>
                          <a:cs typeface="+mn-ea"/>
                          <a:sym typeface="+mn-lt"/>
                        </a:rPr>
                        <a:t>XXX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Company business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微软雅黑" pitchFamily="34" charset="-122"/>
                          <a:ea typeface="微软雅黑" pitchFamily="34" charset="-122"/>
                          <a:cs typeface="+mn-ea"/>
                          <a:sym typeface="+mn-lt"/>
                        </a:rPr>
                        <a:t>Cars sales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微软雅黑" pitchFamily="34" charset="-122"/>
                        <a:ea typeface="微软雅黑" pitchFamily="34" charset="-122"/>
                        <a:cs typeface="+mn-ea"/>
                        <a:sym typeface="+mn-lt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Foundation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微软雅黑" pitchFamily="34" charset="-122"/>
                          <a:ea typeface="微软雅黑" pitchFamily="34" charset="-122"/>
                          <a:cs typeface="+mn-ea"/>
                          <a:sym typeface="+mn-lt"/>
                        </a:rPr>
                        <a:t>1999</a:t>
                      </a: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微软雅黑" pitchFamily="34" charset="-122"/>
                        <a:ea typeface="微软雅黑" pitchFamily="34" charset="-122"/>
                        <a:cs typeface="+mn-ea"/>
                        <a:sym typeface="+mn-lt"/>
                      </a:endParaRPr>
                    </a:p>
                  </a:txBody>
                  <a:tcPr marL="51437" marR="51437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24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baseline="0" dirty="0">
                          <a:solidFill>
                            <a:schemeClr val="dk1"/>
                          </a:solidFill>
                          <a:latin typeface="微软雅黑" pitchFamily="34" charset="-122"/>
                          <a:ea typeface="微软雅黑" pitchFamily="34" charset="-122"/>
                          <a:cs typeface="+mn-ea"/>
                          <a:sym typeface="+mn-lt"/>
                        </a:rPr>
                        <a:t>Registered capital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kern="1200" baseline="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微软雅黑" pitchFamily="34" charset="-122"/>
                          <a:ea typeface="微软雅黑" pitchFamily="34" charset="-122"/>
                          <a:cs typeface="+mn-ea"/>
                          <a:sym typeface="+mn-lt"/>
                        </a:rPr>
                        <a:t>10</a:t>
                      </a:r>
                      <a:r>
                        <a:rPr lang="ru-RU" altLang="zh-CN" sz="1600" kern="1200" baseline="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微软雅黑" pitchFamily="34" charset="-122"/>
                          <a:ea typeface="微软雅黑" pitchFamily="34" charset="-122"/>
                          <a:cs typeface="+mn-ea"/>
                          <a:sym typeface="+mn-lt"/>
                        </a:rPr>
                        <a:t> 000</a:t>
                      </a:r>
                      <a:r>
                        <a:rPr lang="en-US" altLang="zh-CN" sz="1600" kern="1200" baseline="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微软雅黑" pitchFamily="34" charset="-122"/>
                          <a:ea typeface="微软雅黑" pitchFamily="34" charset="-122"/>
                          <a:cs typeface="+mn-ea"/>
                          <a:sym typeface="+mn-lt"/>
                        </a:rPr>
                        <a:t> 000 </a:t>
                      </a:r>
                      <a:r>
                        <a:rPr lang="en-US" altLang="zh-CN" sz="1600" kern="1200" baseline="0" dirty="0">
                          <a:solidFill>
                            <a:schemeClr val="dk1"/>
                          </a:solidFill>
                          <a:latin typeface="微软雅黑" pitchFamily="34" charset="-122"/>
                          <a:ea typeface="微软雅黑" pitchFamily="34" charset="-122"/>
                          <a:cs typeface="+mn-ea"/>
                          <a:sym typeface="+mn-lt"/>
                        </a:rPr>
                        <a:t>RUB</a:t>
                      </a:r>
                    </a:p>
                  </a:txBody>
                  <a:tcPr marL="0" marR="0" marT="0" marB="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4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  </a:t>
                      </a:r>
                      <a:r>
                        <a:rPr kumimoji="0" lang="en-US" altLang="zh-CN" sz="14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Shareholder ratio</a:t>
                      </a:r>
                      <a:endParaRPr kumimoji="0" lang="zh-CN" altLang="en-US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0" marR="0" marT="0" marB="0" anchor="ctr" horzOverflow="overflow"/>
                </a:tc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altLang="zh-CN" sz="1400" kern="1200" baseline="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微软雅黑" pitchFamily="34" charset="-122"/>
                          <a:ea typeface="微软雅黑" pitchFamily="34" charset="-122"/>
                          <a:cs typeface="+mn-ea"/>
                        </a:rPr>
                        <a:t>Petrov A.I. – 50%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altLang="zh-CN" sz="1400" kern="1200" baseline="0" dirty="0" err="1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微软雅黑" pitchFamily="34" charset="-122"/>
                          <a:ea typeface="微软雅黑" pitchFamily="34" charset="-122"/>
                          <a:cs typeface="+mn-ea"/>
                        </a:rPr>
                        <a:t>Nikitin</a:t>
                      </a:r>
                      <a:r>
                        <a:rPr lang="en-CA" altLang="zh-CN" sz="1400" kern="1200" baseline="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微软雅黑" pitchFamily="34" charset="-122"/>
                          <a:ea typeface="微软雅黑" pitchFamily="34" charset="-122"/>
                          <a:cs typeface="+mn-ea"/>
                        </a:rPr>
                        <a:t> A.A – 50%</a:t>
                      </a:r>
                      <a:endParaRPr lang="en-US" altLang="zh-CN" sz="1400" kern="1200" baseline="0" dirty="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微软雅黑" pitchFamily="34" charset="-122"/>
                        <a:ea typeface="微软雅黑" pitchFamily="34" charset="-122"/>
                        <a:cs typeface="+mn-ea"/>
                      </a:endParaRPr>
                    </a:p>
                  </a:txBody>
                  <a:tcPr marL="0" marR="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282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Main business</a:t>
                      </a:r>
                      <a:endParaRPr kumimoji="0" lang="zh-CN" altLang="en-US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0" marR="0" marT="0" marB="0" anchor="ctr" horzOverflow="overflow"/>
                </a:tc>
                <a:tc gridSpan="5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baseline="0" dirty="0">
                          <a:solidFill>
                            <a:schemeClr val="dk1"/>
                          </a:solidFill>
                          <a:latin typeface="微软雅黑" pitchFamily="34" charset="-122"/>
                          <a:ea typeface="微软雅黑" pitchFamily="34" charset="-122"/>
                          <a:cs typeface="+mn-ea"/>
                          <a:sym typeface="+mn-lt"/>
                        </a:rPr>
                        <a:t>Automobile industry</a:t>
                      </a:r>
                    </a:p>
                  </a:txBody>
                  <a:tcPr marL="0" marR="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89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Current</a:t>
                      </a:r>
                      <a:r>
                        <a:rPr kumimoji="0" lang="zh-CN" altLang="en-US" sz="14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 </a:t>
                      </a:r>
                      <a:r>
                        <a:rPr kumimoji="0" lang="en-US" altLang="zh-CN" sz="14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brands portfolio</a:t>
                      </a:r>
                    </a:p>
                  </a:txBody>
                  <a:tcPr marL="0" marR="0" marT="0" marB="0" anchor="ctr" horzOverflow="overflow"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altLang="zh-CN" sz="1400" b="1" dirty="0">
                          <a:solidFill>
                            <a:prstClr val="black"/>
                          </a:solidFill>
                          <a:highlight>
                            <a:srgbClr val="FFFF00"/>
                          </a:highlight>
                        </a:rPr>
                        <a:t>Lada, Citroen, UAZ,  Opel,</a:t>
                      </a:r>
                      <a:r>
                        <a:rPr lang="en-CA" altLang="zh-CN" sz="1400" b="1" baseline="0" dirty="0">
                          <a:solidFill>
                            <a:prstClr val="black"/>
                          </a:solidFill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kumimoji="0" lang="en-US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Hyundai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altLang="zh-CN" sz="1400" b="1" dirty="0">
                        <a:solidFill>
                          <a:prstClr val="black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0" marR="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335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Current showrooms situation </a:t>
                      </a:r>
                      <a:endParaRPr kumimoji="0" lang="zh-CN" altLang="en-US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0" marR="0" marT="0" marB="0" anchor="ctr" horzOverflow="overflow"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微软雅黑" pitchFamily="34" charset="-122"/>
                          <a:ea typeface="微软雅黑" pitchFamily="34" charset="-122"/>
                        </a:rPr>
                        <a:t>10 showrooms in Moscow, 2 showrooms in St Pete</a:t>
                      </a:r>
                    </a:p>
                  </a:txBody>
                  <a:tcPr marL="0" marR="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87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General director</a:t>
                      </a:r>
                      <a:endParaRPr kumimoji="0" lang="zh-CN" altLang="en-US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0" marR="0" marT="0" marB="0" anchor="ctr" horzOverflow="overflow"/>
                </a:tc>
                <a:tc gridSpan="5">
                  <a:txBody>
                    <a:bodyPr/>
                    <a:lstStyle/>
                    <a:p>
                      <a:pPr marL="0" marR="0" lvl="0" indent="0" algn="ctr" defTabSz="91403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Ivanov Dmitry </a:t>
                      </a:r>
                    </a:p>
                  </a:txBody>
                  <a:tcPr marL="0" marR="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751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Amount</a:t>
                      </a:r>
                      <a:r>
                        <a:rPr kumimoji="0" lang="zh-CN" altLang="en-US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 </a:t>
                      </a:r>
                      <a:r>
                        <a:rPr kumimoji="0" lang="en-US" altLang="zh-CN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of</a:t>
                      </a:r>
                      <a:r>
                        <a:rPr kumimoji="0" lang="zh-CN" altLang="en-US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 </a:t>
                      </a:r>
                      <a:r>
                        <a:rPr kumimoji="0" lang="en-US" altLang="zh-CN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employees</a:t>
                      </a:r>
                      <a:endParaRPr kumimoji="0" lang="zh-CN" altLang="en-US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0" marR="0" marT="0" marB="0" anchor="ctr" horzOverflow="overflow"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altLang="zh-CN" sz="1400" kern="1200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 pitchFamily="34" charset="-122"/>
                          <a:ea typeface="微软雅黑" pitchFamily="34" charset="-122"/>
                          <a:cs typeface="+mn-ea"/>
                          <a:sym typeface="+mn-lt"/>
                        </a:rPr>
                        <a:t>560</a:t>
                      </a:r>
                      <a:r>
                        <a:rPr lang="zh-CN" altLang="en-US" sz="1400" kern="1200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 pitchFamily="34" charset="-122"/>
                          <a:ea typeface="微软雅黑" pitchFamily="34" charset="-122"/>
                          <a:cs typeface="+mn-ea"/>
                          <a:sym typeface="+mn-lt"/>
                        </a:rPr>
                        <a:t> </a:t>
                      </a:r>
                      <a:r>
                        <a:rPr lang="en-US" altLang="zh-CN" sz="1400" kern="1200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 pitchFamily="34" charset="-122"/>
                          <a:ea typeface="微软雅黑" pitchFamily="34" charset="-122"/>
                          <a:cs typeface="+mn-ea"/>
                          <a:sym typeface="+mn-lt"/>
                        </a:rPr>
                        <a:t>employees</a:t>
                      </a:r>
                    </a:p>
                  </a:txBody>
                  <a:tcPr marL="0" marR="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6676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Company features</a:t>
                      </a:r>
                      <a:endParaRPr kumimoji="0" lang="zh-CN" altLang="en-US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0" marR="0" marT="0" marB="0" anchor="ctr" horzOverflow="overflow"/>
                </a:tc>
                <a:tc gridSpan="5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altLang="zh-CN" sz="1200" b="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600" b="0" kern="1200" noProof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- Dealer is ready to invest in GAC and willing to cooperate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zh-CN" sz="1600" b="0" kern="1200" baseline="0" noProof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 - Professionalism and attentiveness of employees; convenient location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zh-CN" sz="1600" b="0" kern="1200" baseline="0" noProof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 - Good investment base for development and promotion of GAC brand on the local region </a:t>
                      </a:r>
                      <a:br>
                        <a:rPr lang="en-US" altLang="zh-CN" sz="1600" b="0" kern="1200" baseline="0" noProof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zh-CN" sz="1600" b="0" kern="1200" baseline="0" noProof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600" b="1" kern="1200" baseline="0" noProof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- Dealer ready to renovate showroom in accordance with GAC standards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CN" sz="1600" b="1" kern="1200" baseline="0" noProof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Dealer ready to achieve high goals in sales and aftersales area 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CN" sz="1600" b="1" kern="1200" baseline="0" noProof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High management skills, which help to promote brand</a:t>
                      </a:r>
                      <a:endParaRPr lang="ru-RU" altLang="zh-CN" sz="1600" b="1" kern="1200" baseline="0" noProof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sz="1600" b="1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included in the TOP-500 largest companies in Russia according to RBC</a:t>
                      </a:r>
                      <a:endParaRPr lang="en-US" altLang="zh-CN" sz="1050" b="1" kern="1200" noProof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horzOverflow="overflow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C7912E22-66DF-49D3-ACF5-7188C9822D30}"/>
              </a:ext>
            </a:extLst>
          </p:cNvPr>
          <p:cNvSpPr/>
          <p:nvPr/>
        </p:nvSpPr>
        <p:spPr>
          <a:xfrm>
            <a:off x="1524000" y="332657"/>
            <a:ext cx="7812360" cy="4177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latin typeface="Arial"/>
                <a:ea typeface="Microsoft YaHei"/>
              </a:rPr>
              <a:t>1. </a:t>
            </a:r>
            <a:r>
              <a:rPr lang="en-US" altLang="zh-CN" sz="1600" b="1" dirty="0">
                <a:latin typeface="微软雅黑" panose="020B0503020204020204" pitchFamily="34" charset="-122"/>
              </a:rPr>
              <a:t>Introduction of “</a:t>
            </a:r>
            <a:r>
              <a:rPr lang="en-CA" altLang="zh-CN" sz="1600" b="1" dirty="0">
                <a:highlight>
                  <a:srgbClr val="FFFF00"/>
                </a:highlight>
                <a:latin typeface="微软雅黑" panose="020B0503020204020204" pitchFamily="34" charset="-122"/>
              </a:rPr>
              <a:t>XXX</a:t>
            </a:r>
            <a:r>
              <a:rPr lang="en-CA" altLang="zh-CN" sz="1600" b="1" dirty="0">
                <a:latin typeface="微软雅黑" panose="020B0503020204020204" pitchFamily="34" charset="-122"/>
              </a:rPr>
              <a:t> </a:t>
            </a:r>
            <a:r>
              <a:rPr lang="en-US" altLang="zh-CN" sz="1600" b="1" dirty="0">
                <a:latin typeface="微软雅黑" panose="020B0503020204020204" pitchFamily="34" charset="-122"/>
              </a:rPr>
              <a:t>”</a:t>
            </a:r>
            <a:endParaRPr lang="zh-CN" altLang="en-US" sz="1600" b="1" dirty="0">
              <a:latin typeface="微软雅黑" panose="020B0503020204020204" pitchFamily="34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996E8D8-2464-4C54-9F5A-217E2BC2A473}" type="slidenum">
              <a:rPr lang="zh-CN" altLang="en-US" smtClean="0"/>
              <a:t>2</a:t>
            </a:fld>
            <a:endParaRPr lang="zh-CN" altLang="en-US" dirty="0"/>
          </a:p>
        </p:txBody>
      </p:sp>
      <p:sp>
        <p:nvSpPr>
          <p:cNvPr id="8" name="矩形 6">
            <a:extLst>
              <a:ext uri="{FF2B5EF4-FFF2-40B4-BE49-F238E27FC236}">
                <a16:creationId xmlns:a16="http://schemas.microsoft.com/office/drawing/2014/main" id="{D7114EA6-CD92-4A71-8052-A0914E7434B1}"/>
              </a:ext>
            </a:extLst>
          </p:cNvPr>
          <p:cNvSpPr/>
          <p:nvPr/>
        </p:nvSpPr>
        <p:spPr>
          <a:xfrm>
            <a:off x="5849532" y="286726"/>
            <a:ext cx="4572000" cy="4996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>
              <a:lnSpc>
                <a:spcPct val="150000"/>
              </a:lnSpc>
            </a:pPr>
            <a:r>
              <a:rPr lang="en-US" altLang="zh-CN" sz="2000" b="1" dirty="0">
                <a:solidFill>
                  <a:prstClr val="black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itchFamily="34" charset="-122"/>
                <a:cs typeface="+mn-ea"/>
                <a:sym typeface="Arial"/>
              </a:rPr>
              <a:t>XXX</a:t>
            </a:r>
            <a:r>
              <a:rPr lang="en-US" altLang="zh-CN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itchFamily="34" charset="-122"/>
                <a:cs typeface="+mn-ea"/>
                <a:sym typeface="Arial"/>
              </a:rPr>
              <a:t> dealer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944101-613A-446E-8852-31A2AACEC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2140"/>
            <a:ext cx="1676287" cy="118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517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C350118-F6AE-4872-88CE-3EC647B447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996E8D8-2464-4C54-9F5A-217E2BC2A473}" type="slidenum">
              <a:rPr lang="zh-CN" altLang="en-US" smtClean="0"/>
              <a:t>3</a:t>
            </a:fld>
            <a:endParaRPr lang="zh-CN" altLang="en-US" dirty="0"/>
          </a:p>
        </p:txBody>
      </p:sp>
      <p:sp>
        <p:nvSpPr>
          <p:cNvPr id="4" name="矩形 6">
            <a:extLst>
              <a:ext uri="{FF2B5EF4-FFF2-40B4-BE49-F238E27FC236}">
                <a16:creationId xmlns:a16="http://schemas.microsoft.com/office/drawing/2014/main" id="{BB0D4340-2D3D-4B3C-82C9-88E497BD5CA7}"/>
              </a:ext>
            </a:extLst>
          </p:cNvPr>
          <p:cNvSpPr/>
          <p:nvPr/>
        </p:nvSpPr>
        <p:spPr>
          <a:xfrm>
            <a:off x="6063907" y="97738"/>
            <a:ext cx="4572000" cy="4996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>
              <a:lnSpc>
                <a:spcPct val="150000"/>
              </a:lnSpc>
            </a:pPr>
            <a:r>
              <a:rPr lang="en-US" altLang="zh-CN" sz="2000" b="1" dirty="0">
                <a:solidFill>
                  <a:prstClr val="black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itchFamily="34" charset="-122"/>
                <a:cs typeface="+mn-ea"/>
                <a:sym typeface="Arial"/>
              </a:rPr>
              <a:t>XXX</a:t>
            </a:r>
            <a:r>
              <a:rPr lang="en-US" altLang="zh-CN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itchFamily="34" charset="-122"/>
                <a:cs typeface="+mn-ea"/>
                <a:sym typeface="Arial"/>
              </a:rPr>
              <a:t> dealer</a:t>
            </a:r>
          </a:p>
        </p:txBody>
      </p:sp>
      <p:sp>
        <p:nvSpPr>
          <p:cNvPr id="9" name="矩形 6">
            <a:extLst>
              <a:ext uri="{FF2B5EF4-FFF2-40B4-BE49-F238E27FC236}">
                <a16:creationId xmlns:a16="http://schemas.microsoft.com/office/drawing/2014/main" id="{1613B3BF-F56F-4BD2-93D0-605FB84A20DA}"/>
              </a:ext>
            </a:extLst>
          </p:cNvPr>
          <p:cNvSpPr/>
          <p:nvPr/>
        </p:nvSpPr>
        <p:spPr>
          <a:xfrm>
            <a:off x="2823547" y="1221314"/>
            <a:ext cx="6480720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50000"/>
              </a:lnSpc>
            </a:pPr>
            <a:r>
              <a:rPr lang="en-US" altLang="zh-CN" sz="1600" b="1" dirty="0">
                <a:solidFill>
                  <a:prstClr val="black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itchFamily="34" charset="-122"/>
                <a:cs typeface="+mn-ea"/>
                <a:sym typeface="Arial"/>
              </a:rPr>
              <a:t>XXX Auto </a:t>
            </a:r>
            <a:r>
              <a:rPr lang="en-US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itchFamily="34" charset="-122"/>
                <a:cs typeface="+mn-ea"/>
                <a:sym typeface="Arial"/>
              </a:rPr>
              <a:t>sales records ( 2023 – 2025)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80BA13A-A88D-454C-8020-15334338FA9A}"/>
              </a:ext>
            </a:extLst>
          </p:cNvPr>
          <p:cNvSpPr/>
          <p:nvPr/>
        </p:nvSpPr>
        <p:spPr>
          <a:xfrm>
            <a:off x="5100100" y="4797152"/>
            <a:ext cx="2052357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" name="Таблица 5">
            <a:extLst>
              <a:ext uri="{FF2B5EF4-FFF2-40B4-BE49-F238E27FC236}">
                <a16:creationId xmlns:a16="http://schemas.microsoft.com/office/drawing/2014/main" id="{4F5A4A9D-DBAD-402C-9BB3-E24AE8466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877812"/>
              </p:ext>
            </p:extLst>
          </p:nvPr>
        </p:nvGraphicFramePr>
        <p:xfrm>
          <a:off x="1982159" y="1693270"/>
          <a:ext cx="8163496" cy="4066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0874">
                  <a:extLst>
                    <a:ext uri="{9D8B030D-6E8A-4147-A177-3AD203B41FA5}">
                      <a16:colId xmlns:a16="http://schemas.microsoft.com/office/drawing/2014/main" val="2893232119"/>
                    </a:ext>
                  </a:extLst>
                </a:gridCol>
                <a:gridCol w="2040874">
                  <a:extLst>
                    <a:ext uri="{9D8B030D-6E8A-4147-A177-3AD203B41FA5}">
                      <a16:colId xmlns:a16="http://schemas.microsoft.com/office/drawing/2014/main" val="3864018961"/>
                    </a:ext>
                  </a:extLst>
                </a:gridCol>
                <a:gridCol w="2040874">
                  <a:extLst>
                    <a:ext uri="{9D8B030D-6E8A-4147-A177-3AD203B41FA5}">
                      <a16:colId xmlns:a16="http://schemas.microsoft.com/office/drawing/2014/main" val="1043892996"/>
                    </a:ext>
                  </a:extLst>
                </a:gridCol>
                <a:gridCol w="2040874">
                  <a:extLst>
                    <a:ext uri="{9D8B030D-6E8A-4147-A177-3AD203B41FA5}">
                      <a16:colId xmlns:a16="http://schemas.microsoft.com/office/drawing/2014/main" val="1021774491"/>
                    </a:ext>
                  </a:extLst>
                </a:gridCol>
              </a:tblGrid>
              <a:tr h="50766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Brand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016998"/>
                  </a:ext>
                </a:extLst>
              </a:tr>
              <a:tr h="507669">
                <a:tc>
                  <a:txBody>
                    <a:bodyPr/>
                    <a:lstStyle>
                      <a:lvl1pPr marL="0" algn="l" defTabSz="844061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22031" indent="-285750" algn="l" defTabSz="844061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44061" indent="-228600" algn="l" defTabSz="844061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266093" indent="-228600" algn="l" defTabSz="844061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688123" indent="-228600" algn="l" defTabSz="844061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10154" indent="-228600" algn="l" defTabSz="844061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532184" indent="-228600" algn="l" defTabSz="844061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954215" indent="-228600" algn="l" defTabSz="844061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376247" indent="-228600" algn="l" defTabSz="844061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 </a:t>
                      </a:r>
                      <a:r>
                        <a:rPr kumimoji="0" lang="en-US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LADA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6350" marR="6350" marT="635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9429</a:t>
                      </a:r>
                      <a:endParaRPr lang="ru-RU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12791</a:t>
                      </a:r>
                      <a:endParaRPr lang="ru-RU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6795</a:t>
                      </a:r>
                      <a:endParaRPr lang="ru-RU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061392"/>
                  </a:ext>
                </a:extLst>
              </a:tr>
              <a:tr h="507669">
                <a:tc>
                  <a:txBody>
                    <a:bodyPr/>
                    <a:lstStyle>
                      <a:lvl1pPr marL="0" algn="l" defTabSz="844061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22031" indent="-285750" algn="l" defTabSz="844061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44061" indent="-228600" algn="l" defTabSz="844061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266093" indent="-228600" algn="l" defTabSz="844061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688123" indent="-228600" algn="l" defTabSz="844061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10154" indent="-228600" algn="l" defTabSz="844061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532184" indent="-228600" algn="l" defTabSz="844061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954215" indent="-228600" algn="l" defTabSz="844061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376247" indent="-228600" algn="l" defTabSz="844061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 </a:t>
                      </a:r>
                      <a:r>
                        <a:rPr kumimoji="0" lang="en-CA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UAZ 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6350" marR="6350" marT="635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312</a:t>
                      </a:r>
                      <a:endParaRPr lang="ru-RU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352</a:t>
                      </a:r>
                      <a:endParaRPr lang="ru-RU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440</a:t>
                      </a:r>
                      <a:endParaRPr lang="ru-RU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090073"/>
                  </a:ext>
                </a:extLst>
              </a:tr>
              <a:tr h="507669">
                <a:tc>
                  <a:txBody>
                    <a:bodyPr/>
                    <a:lstStyle>
                      <a:lvl1pPr marL="0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22031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44061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266093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688123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10154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532184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954215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376247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Hyundai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6350" marR="6350" marT="635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1284</a:t>
                      </a:r>
                      <a:endParaRPr lang="ru-RU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1526</a:t>
                      </a:r>
                      <a:endParaRPr lang="ru-RU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524</a:t>
                      </a:r>
                      <a:endParaRPr lang="ru-RU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5427"/>
                  </a:ext>
                </a:extLst>
              </a:tr>
              <a:tr h="507669">
                <a:tc>
                  <a:txBody>
                    <a:bodyPr/>
                    <a:lstStyle>
                      <a:lvl1pPr marL="0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22031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44061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266093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688123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10154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532184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954215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376247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Citroen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6350" marR="6350" marT="635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263</a:t>
                      </a:r>
                      <a:endParaRPr lang="ru-RU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430</a:t>
                      </a:r>
                      <a:endParaRPr lang="ru-RU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185</a:t>
                      </a:r>
                      <a:endParaRPr lang="ru-RU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185402"/>
                  </a:ext>
                </a:extLst>
              </a:tr>
              <a:tr h="509409">
                <a:tc>
                  <a:txBody>
                    <a:bodyPr/>
                    <a:lstStyle>
                      <a:lvl1pPr marL="0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22031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44061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266093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688123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10154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532184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954215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376247" algn="l" defTabSz="844061" rtl="0" eaLnBrk="1" latinLnBrk="0" hangingPunct="1">
                        <a:defRPr sz="1662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Chery</a:t>
                      </a:r>
                      <a:r>
                        <a:rPr kumimoji="0" lang="en-US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, since November 2020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6350" marR="6350" marT="635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22</a:t>
                      </a:r>
                      <a:endParaRPr lang="ru-RU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484</a:t>
                      </a:r>
                      <a:endParaRPr lang="ru-RU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842</a:t>
                      </a:r>
                      <a:endParaRPr lang="ru-RU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559135"/>
                  </a:ext>
                </a:extLst>
              </a:tr>
              <a:tr h="509409">
                <a:tc>
                  <a:txBody>
                    <a:bodyPr/>
                    <a:lstStyle/>
                    <a:p>
                      <a:pPr marL="0" marR="0" lvl="0" indent="0" algn="ctr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FAW,  since Nov 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2022г.</a:t>
                      </a:r>
                    </a:p>
                  </a:txBody>
                  <a:tcPr marL="6350" marR="6350" marT="635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-</a:t>
                      </a:r>
                      <a:endParaRPr lang="ru-RU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-</a:t>
                      </a:r>
                      <a:endParaRPr lang="ru-RU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50</a:t>
                      </a:r>
                      <a:endParaRPr lang="ru-RU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25007"/>
                  </a:ext>
                </a:extLst>
              </a:tr>
              <a:tr h="509409">
                <a:tc>
                  <a:txBody>
                    <a:bodyPr/>
                    <a:lstStyle/>
                    <a:p>
                      <a:pPr marL="0" marR="0" lvl="0" indent="0" algn="ctr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OMODA, </a:t>
                      </a:r>
                      <a:r>
                        <a:rPr kumimoji="0" lang="en-CA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since December 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2022г.</a:t>
                      </a:r>
                    </a:p>
                  </a:txBody>
                  <a:tcPr marL="6350" marR="6350" marT="6350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-</a:t>
                      </a:r>
                      <a:endParaRPr lang="ru-RU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-</a:t>
                      </a:r>
                      <a:endParaRPr lang="ru-RU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28</a:t>
                      </a:r>
                      <a:endParaRPr lang="ru-RU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37522"/>
                  </a:ext>
                </a:extLst>
              </a:tr>
            </a:tbl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C7912E22-66DF-49D3-ACF5-7188C9822D30}"/>
              </a:ext>
            </a:extLst>
          </p:cNvPr>
          <p:cNvSpPr/>
          <p:nvPr/>
        </p:nvSpPr>
        <p:spPr>
          <a:xfrm>
            <a:off x="1880289" y="664014"/>
            <a:ext cx="7812360" cy="45845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Arial"/>
                <a:ea typeface="Microsoft YaHei"/>
              </a:rPr>
              <a:t>1. </a:t>
            </a:r>
            <a:r>
              <a:rPr lang="en-US" altLang="zh-CN" sz="1600" b="1" dirty="0">
                <a:latin typeface="微软雅黑" panose="020B0503020204020204" pitchFamily="34" charset="-122"/>
              </a:rPr>
              <a:t>Introduction</a:t>
            </a:r>
            <a:r>
              <a:rPr lang="en-US" altLang="zh-CN" b="1" dirty="0">
                <a:latin typeface="微软雅黑" panose="020B0503020204020204" pitchFamily="34" charset="-122"/>
              </a:rPr>
              <a:t> of “</a:t>
            </a:r>
            <a:r>
              <a:rPr lang="en-CA" altLang="zh-CN" b="1" dirty="0">
                <a:highlight>
                  <a:srgbClr val="FFFF00"/>
                </a:highlight>
                <a:latin typeface="微软雅黑" panose="020B0503020204020204" pitchFamily="34" charset="-122"/>
              </a:rPr>
              <a:t>XXX </a:t>
            </a:r>
            <a:r>
              <a:rPr lang="en-US" altLang="zh-CN" b="1" dirty="0">
                <a:latin typeface="微软雅黑" panose="020B0503020204020204" pitchFamily="34" charset="-122"/>
              </a:rPr>
              <a:t>”</a:t>
            </a:r>
            <a:endParaRPr lang="zh-CN" altLang="en-US" b="1" dirty="0">
              <a:latin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111836" y="2976451"/>
            <a:ext cx="4536504" cy="1512168"/>
            <a:chOff x="3298386" y="3849294"/>
            <a:chExt cx="4536504" cy="1512168"/>
          </a:xfrm>
        </p:grpSpPr>
        <p:sp>
          <p:nvSpPr>
            <p:cNvPr id="13" name="椭圆 12"/>
            <p:cNvSpPr/>
            <p:nvPr/>
          </p:nvSpPr>
          <p:spPr>
            <a:xfrm>
              <a:off x="3298386" y="3849294"/>
              <a:ext cx="4536504" cy="15121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Прямоугольник 1"/>
            <p:cNvSpPr/>
            <p:nvPr/>
          </p:nvSpPr>
          <p:spPr>
            <a:xfrm>
              <a:off x="3586419" y="4123367"/>
              <a:ext cx="396043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zh-CN" dirty="0">
                  <a:solidFill>
                    <a:schemeClr val="bg1"/>
                  </a:solidFill>
                </a:rPr>
                <a:t>Пожалуйста, укажите здесь объемы продаж по каждому бренду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648FFF7-39EE-4EF0-8E01-2985E3E7F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49" y="-194114"/>
            <a:ext cx="1676287" cy="118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309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1F6BB06-A722-4727-BD4C-80B4CA5BE4BF}"/>
              </a:ext>
            </a:extLst>
          </p:cNvPr>
          <p:cNvSpPr/>
          <p:nvPr/>
        </p:nvSpPr>
        <p:spPr>
          <a:xfrm>
            <a:off x="4461894" y="6021288"/>
            <a:ext cx="770011" cy="1635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DA238D-F452-407B-B23B-13FEB9E115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996E8D8-2464-4C54-9F5A-217E2BC2A473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F2FE01A-FD2B-4963-98DD-79DFFB893ABE}"/>
              </a:ext>
            </a:extLst>
          </p:cNvPr>
          <p:cNvSpPr/>
          <p:nvPr/>
        </p:nvSpPr>
        <p:spPr>
          <a:xfrm>
            <a:off x="4461894" y="6021288"/>
            <a:ext cx="625995" cy="1635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0" name="表格 6">
            <a:extLst>
              <a:ext uri="{FF2B5EF4-FFF2-40B4-BE49-F238E27FC236}">
                <a16:creationId xmlns:a16="http://schemas.microsoft.com/office/drawing/2014/main" id="{A960CC0F-F53B-4D42-AD15-D526B759AAFB}"/>
              </a:ext>
            </a:extLst>
          </p:cNvPr>
          <p:cNvGraphicFramePr>
            <a:graphicFrameLocks noGrp="1"/>
          </p:cNvGraphicFramePr>
          <p:nvPr/>
        </p:nvGraphicFramePr>
        <p:xfrm>
          <a:off x="2145652" y="1420397"/>
          <a:ext cx="3614443" cy="5301079"/>
        </p:xfrm>
        <a:graphic>
          <a:graphicData uri="http://schemas.openxmlformats.org/drawingml/2006/table">
            <a:tbl>
              <a:tblPr firstRow="1" bandRow="1"/>
              <a:tblGrid>
                <a:gridCol w="1776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7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42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Address</a:t>
                      </a:r>
                      <a:endParaRPr lang="zh-CN" altLang="en-US" sz="1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highlight>
                            <a:srgbClr val="FFFF00"/>
                          </a:highlight>
                        </a:rPr>
                        <a:t>XXX</a:t>
                      </a:r>
                      <a:endParaRPr lang="zh-CN" altLang="en-US" sz="1000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2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Dimension of GAC Showroom with reception</a:t>
                      </a:r>
                      <a:endParaRPr lang="zh-CN" altLang="en-US" sz="1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altLang="zh-CN" sz="1000" b="0" baseline="0" dirty="0">
                          <a:highlight>
                            <a:srgbClr val="FFFF00"/>
                          </a:highlight>
                        </a:rPr>
                        <a:t>XXX </a:t>
                      </a:r>
                      <a:r>
                        <a:rPr lang="en-CA" altLang="zh-CN" sz="1000" b="0" baseline="0" dirty="0" err="1">
                          <a:highlight>
                            <a:srgbClr val="FFFF00"/>
                          </a:highlight>
                        </a:rPr>
                        <a:t>sq.m</a:t>
                      </a:r>
                      <a:r>
                        <a:rPr lang="en-CA" altLang="zh-CN" sz="1000" b="0" baseline="0" dirty="0">
                          <a:highlight>
                            <a:srgbClr val="FFFF00"/>
                          </a:highlight>
                        </a:rPr>
                        <a:t>.</a:t>
                      </a:r>
                      <a:endParaRPr lang="zh-CN" altLang="en-US" sz="1000" b="0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0237314"/>
                  </a:ext>
                </a:extLst>
              </a:tr>
              <a:tr h="4580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Dimension  of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 GAC Service center</a:t>
                      </a:r>
                      <a:endParaRPr lang="zh-CN" altLang="en-US" sz="1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altLang="zh-CN" sz="1000" dirty="0">
                          <a:highlight>
                            <a:srgbClr val="FFFF00"/>
                          </a:highlight>
                        </a:rPr>
                        <a:t>XXX</a:t>
                      </a:r>
                      <a:r>
                        <a:rPr lang="en-CA" altLang="zh-CN" sz="1000" baseline="0" dirty="0"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lang="en-CA" altLang="zh-CN" sz="1000" dirty="0" err="1">
                          <a:highlight>
                            <a:srgbClr val="FFFF00"/>
                          </a:highlight>
                        </a:rPr>
                        <a:t>sq.m</a:t>
                      </a:r>
                      <a:r>
                        <a:rPr lang="en-CA" altLang="zh-CN" sz="1000" dirty="0">
                          <a:highlight>
                            <a:srgbClr val="FFFF00"/>
                          </a:highlight>
                        </a:rPr>
                        <a:t>.</a:t>
                      </a:r>
                      <a:endParaRPr lang="zh-CN" altLang="en-US" sz="1000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7934772"/>
                  </a:ext>
                </a:extLst>
              </a:tr>
              <a:tr h="4222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Brands nearby </a:t>
                      </a:r>
                      <a:endParaRPr lang="zh-CN" altLang="en-US" sz="1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highlight>
                            <a:srgbClr val="FFFF00"/>
                          </a:highlight>
                        </a:rPr>
                        <a:t>XXXX</a:t>
                      </a:r>
                      <a:endParaRPr lang="zh-CN" altLang="en-US" sz="1000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2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Land property (self-owned/rental)</a:t>
                      </a:r>
                      <a:endParaRPr lang="zh-CN" altLang="en-US" sz="1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highlight>
                            <a:srgbClr val="FFFF00"/>
                          </a:highlight>
                        </a:rPr>
                        <a:t>XXX</a:t>
                      </a:r>
                      <a:endParaRPr lang="zh-CN" altLang="en-US" sz="1000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36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Newly</a:t>
                      </a:r>
                      <a:r>
                        <a:rPr lang="en-US" altLang="zh-CN" sz="1000" b="0" baseline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built/renovate</a:t>
                      </a:r>
                      <a:endParaRPr lang="zh-CN" altLang="en-US" sz="1000" b="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highlight>
                            <a:srgbClr val="FFFF00"/>
                          </a:highlight>
                        </a:rPr>
                        <a:t>XX</a:t>
                      </a:r>
                      <a:endParaRPr lang="zh-CN" altLang="en-US" sz="1000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44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Evaluation of the</a:t>
                      </a:r>
                      <a:r>
                        <a:rPr lang="en-US" altLang="zh-CN" sz="1000" b="0" kern="1200" baseline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location </a:t>
                      </a:r>
                      <a:endParaRPr lang="zh-CN" altLang="en-US" sz="10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altLang="zh-CN" sz="1000" dirty="0">
                          <a:highlight>
                            <a:srgbClr val="FFFF00"/>
                          </a:highlight>
                        </a:rPr>
                        <a:t>Good</a:t>
                      </a:r>
                      <a:r>
                        <a:rPr lang="en-CA" altLang="zh-CN" sz="1000" baseline="0" dirty="0">
                          <a:highlight>
                            <a:srgbClr val="FFFF00"/>
                          </a:highlight>
                        </a:rPr>
                        <a:t> location with easy access to high customer traffic (MKAD, Crocus City Mall &amp; Expo, wealthy living area) </a:t>
                      </a:r>
                      <a:endParaRPr lang="zh-CN" altLang="en-US" sz="1000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1" name="文本框 20">
            <a:extLst>
              <a:ext uri="{FF2B5EF4-FFF2-40B4-BE49-F238E27FC236}">
                <a16:creationId xmlns:a16="http://schemas.microsoft.com/office/drawing/2014/main" id="{4225D9FD-25F9-4D85-B0DB-CDBD2278FD83}"/>
              </a:ext>
            </a:extLst>
          </p:cNvPr>
          <p:cNvSpPr txBox="1"/>
          <p:nvPr/>
        </p:nvSpPr>
        <p:spPr>
          <a:xfrm>
            <a:off x="2175092" y="883712"/>
            <a:ext cx="3200400" cy="330869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/>
          <a:lstStyle>
            <a:defPPr>
              <a:defRPr lang="de-DE"/>
            </a:defPPr>
            <a:lvl1pPr defTabSz="685800" fontAlgn="auto">
              <a:spcBef>
                <a:spcPts val="0"/>
              </a:spcBef>
              <a:spcAft>
                <a:spcPts val="0"/>
              </a:spcAft>
              <a:defRPr sz="1400" b="1" kern="0">
                <a:solidFill>
                  <a:prstClr val="white"/>
                </a:solidFill>
                <a:latin typeface="Arial"/>
                <a:ea typeface="Microsoft YaHei"/>
                <a:cs typeface="+mn-ea"/>
              </a:defRPr>
            </a:lvl1pPr>
          </a:lstStyle>
          <a:p>
            <a:pPr algn="ctr"/>
            <a:r>
              <a:rPr lang="en-US" altLang="zh-CN" dirty="0"/>
              <a:t>Location detailed information 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225D9FD-25F9-4D85-B0DB-CDBD2278FD83}"/>
              </a:ext>
            </a:extLst>
          </p:cNvPr>
          <p:cNvSpPr txBox="1"/>
          <p:nvPr/>
        </p:nvSpPr>
        <p:spPr>
          <a:xfrm>
            <a:off x="6733321" y="895418"/>
            <a:ext cx="3886200" cy="319163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/>
          <a:lstStyle>
            <a:defPPr>
              <a:defRPr lang="de-DE"/>
            </a:defPPr>
            <a:lvl1pPr defTabSz="685800" fontAlgn="auto">
              <a:spcBef>
                <a:spcPts val="0"/>
              </a:spcBef>
              <a:spcAft>
                <a:spcPts val="0"/>
              </a:spcAft>
              <a:defRPr sz="1400" b="1" kern="0">
                <a:solidFill>
                  <a:prstClr val="white"/>
                </a:solidFill>
                <a:latin typeface="Arial"/>
                <a:ea typeface="Microsoft YaHei"/>
                <a:cs typeface="+mn-ea"/>
              </a:defRPr>
            </a:lvl1pPr>
          </a:lstStyle>
          <a:p>
            <a:pPr algn="ctr"/>
            <a:r>
              <a:rPr lang="en-US" altLang="zh-CN" dirty="0"/>
              <a:t>GPS Position and other brands nearby</a:t>
            </a:r>
            <a:endParaRPr lang="zh-CN" altLang="en-US" dirty="0"/>
          </a:p>
        </p:txBody>
      </p:sp>
      <p:pic>
        <p:nvPicPr>
          <p:cNvPr id="27" name="Рисунок 3"/>
          <p:cNvPicPr>
            <a:picLocks noChangeAspect="1"/>
          </p:cNvPicPr>
          <p:nvPr/>
        </p:nvPicPr>
        <p:blipFill rotWithShape="1">
          <a:blip r:embed="rId2"/>
          <a:srcRect l="33000" t="22592" r="6833" b="9407"/>
          <a:stretch/>
        </p:blipFill>
        <p:spPr>
          <a:xfrm>
            <a:off x="5816513" y="2636912"/>
            <a:ext cx="4803009" cy="3456384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C7912E22-66DF-49D3-ACF5-7188C9822D30}"/>
              </a:ext>
            </a:extLst>
          </p:cNvPr>
          <p:cNvSpPr/>
          <p:nvPr/>
        </p:nvSpPr>
        <p:spPr>
          <a:xfrm>
            <a:off x="2175092" y="438729"/>
            <a:ext cx="7812360" cy="4181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Business plan of </a:t>
            </a:r>
            <a:r>
              <a:rPr lang="en-US" altLang="zh-CN" sz="16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XXX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-Brands around and detailed information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6">
            <a:extLst>
              <a:ext uri="{FF2B5EF4-FFF2-40B4-BE49-F238E27FC236}">
                <a16:creationId xmlns:a16="http://schemas.microsoft.com/office/drawing/2014/main" id="{BB0D4340-2D3D-4B3C-82C9-88E497BD5CA7}"/>
              </a:ext>
            </a:extLst>
          </p:cNvPr>
          <p:cNvSpPr/>
          <p:nvPr/>
        </p:nvSpPr>
        <p:spPr>
          <a:xfrm>
            <a:off x="7090554" y="99637"/>
            <a:ext cx="4572000" cy="4996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>
              <a:lnSpc>
                <a:spcPct val="150000"/>
              </a:lnSpc>
            </a:pPr>
            <a:r>
              <a:rPr lang="en-US" altLang="zh-CN" sz="2000" b="1" dirty="0">
                <a:solidFill>
                  <a:prstClr val="black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itchFamily="34" charset="-122"/>
                <a:cs typeface="+mn-ea"/>
                <a:sym typeface="Arial"/>
              </a:rPr>
              <a:t>XXX </a:t>
            </a:r>
            <a:r>
              <a:rPr lang="en-US" altLang="zh-CN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itchFamily="34" charset="-122"/>
                <a:cs typeface="+mn-ea"/>
                <a:sym typeface="Arial"/>
              </a:rPr>
              <a:t>dealer</a:t>
            </a:r>
          </a:p>
        </p:txBody>
      </p:sp>
      <p:sp>
        <p:nvSpPr>
          <p:cNvPr id="11" name="椭圆 12">
            <a:extLst>
              <a:ext uri="{FF2B5EF4-FFF2-40B4-BE49-F238E27FC236}">
                <a16:creationId xmlns:a16="http://schemas.microsoft.com/office/drawing/2014/main" id="{1651CCD4-38AA-4C08-B783-F218C3D84C45}"/>
              </a:ext>
            </a:extLst>
          </p:cNvPr>
          <p:cNvSpPr/>
          <p:nvPr/>
        </p:nvSpPr>
        <p:spPr>
          <a:xfrm>
            <a:off x="4646310" y="3717032"/>
            <a:ext cx="4536504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dirty="0">
                <a:solidFill>
                  <a:schemeClr val="bg1"/>
                </a:solidFill>
              </a:rPr>
              <a:t>Пожалуйста укажите дистанцию до ближайшего ДЦ </a:t>
            </a:r>
            <a:r>
              <a:rPr lang="en-US" altLang="zh-CN" dirty="0">
                <a:solidFill>
                  <a:schemeClr val="bg1"/>
                </a:solidFill>
              </a:rPr>
              <a:t>GAC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48F4E44-5EB5-42F9-A096-91DF6E034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970" y="-259715"/>
            <a:ext cx="1676287" cy="118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835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528" y="2204864"/>
            <a:ext cx="3495132" cy="237626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1844" y="1200946"/>
            <a:ext cx="5666209" cy="3997302"/>
          </a:xfrm>
          <a:prstGeom prst="rect">
            <a:avLst/>
          </a:prstGeom>
        </p:spPr>
      </p:pic>
      <p:sp>
        <p:nvSpPr>
          <p:cNvPr id="31" name="Прямоугольник 3"/>
          <p:cNvSpPr/>
          <p:nvPr/>
        </p:nvSpPr>
        <p:spPr>
          <a:xfrm>
            <a:off x="1761803" y="757264"/>
            <a:ext cx="99855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Business Plan</a:t>
            </a:r>
            <a:r>
              <a:rPr 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of </a:t>
            </a:r>
            <a:r>
              <a:rPr lang="en-US" sz="16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-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GAC proposal outside view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6">
            <a:extLst>
              <a:ext uri="{FF2B5EF4-FFF2-40B4-BE49-F238E27FC236}">
                <a16:creationId xmlns:a16="http://schemas.microsoft.com/office/drawing/2014/main" id="{BB0D4340-2D3D-4B3C-82C9-88E497BD5CA7}"/>
              </a:ext>
            </a:extLst>
          </p:cNvPr>
          <p:cNvSpPr/>
          <p:nvPr/>
        </p:nvSpPr>
        <p:spPr>
          <a:xfrm>
            <a:off x="6473412" y="62197"/>
            <a:ext cx="4572000" cy="4996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>
              <a:lnSpc>
                <a:spcPct val="150000"/>
              </a:lnSpc>
            </a:pPr>
            <a:r>
              <a:rPr lang="en-US" altLang="zh-CN" sz="2000" b="1" dirty="0">
                <a:solidFill>
                  <a:prstClr val="black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itchFamily="34" charset="-122"/>
                <a:cs typeface="+mn-ea"/>
                <a:sym typeface="Arial"/>
              </a:rPr>
              <a:t>XXX</a:t>
            </a:r>
            <a:r>
              <a:rPr lang="en-US" altLang="zh-CN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itchFamily="34" charset="-122"/>
                <a:cs typeface="+mn-ea"/>
                <a:sym typeface="Arial"/>
              </a:rPr>
              <a:t> dealer 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2833583" y="3270990"/>
            <a:ext cx="6430758" cy="2716687"/>
            <a:chOff x="3122310" y="3717032"/>
            <a:chExt cx="4536504" cy="1512168"/>
          </a:xfrm>
        </p:grpSpPr>
        <p:sp>
          <p:nvSpPr>
            <p:cNvPr id="35" name="椭圆 34"/>
            <p:cNvSpPr/>
            <p:nvPr/>
          </p:nvSpPr>
          <p:spPr>
            <a:xfrm>
              <a:off x="3122310" y="3717032"/>
              <a:ext cx="4536504" cy="15121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Прямоугольник 1"/>
            <p:cNvSpPr/>
            <p:nvPr/>
          </p:nvSpPr>
          <p:spPr>
            <a:xfrm>
              <a:off x="3215367" y="3972312"/>
              <a:ext cx="4416756" cy="9479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altLang="zh-CN" dirty="0">
                  <a:solidFill>
                    <a:schemeClr val="bg1"/>
                  </a:solidFill>
                  <a:latin typeface="Arial"/>
                  <a:ea typeface="Microsoft YaHei"/>
                </a:rPr>
                <a:t>Пожалуйста прикрепите фото, </a:t>
              </a:r>
            </a:p>
            <a:p>
              <a:pPr algn="ctr">
                <a:lnSpc>
                  <a:spcPct val="150000"/>
                </a:lnSpc>
              </a:pPr>
              <a:r>
                <a:rPr lang="ru-RU" altLang="zh-CN" dirty="0">
                  <a:solidFill>
                    <a:schemeClr val="bg1"/>
                  </a:solidFill>
                  <a:latin typeface="Arial"/>
                  <a:ea typeface="Microsoft YaHei"/>
                </a:rPr>
                <a:t>дающие наглядное представление о расположении ДЦ, </a:t>
              </a:r>
            </a:p>
            <a:p>
              <a:pPr algn="ctr">
                <a:lnSpc>
                  <a:spcPct val="150000"/>
                </a:lnSpc>
              </a:pPr>
              <a:r>
                <a:rPr lang="ru-RU" altLang="zh-CN" dirty="0">
                  <a:solidFill>
                    <a:schemeClr val="bg1"/>
                  </a:solidFill>
                  <a:latin typeface="Arial"/>
                  <a:ea typeface="Microsoft YaHei"/>
                </a:rPr>
                <a:t>его близлежащем окружении и</a:t>
              </a:r>
            </a:p>
            <a:p>
              <a:pPr algn="ctr">
                <a:lnSpc>
                  <a:spcPct val="150000"/>
                </a:lnSpc>
              </a:pPr>
              <a:r>
                <a:rPr lang="ru-RU" altLang="zh-CN" dirty="0">
                  <a:solidFill>
                    <a:schemeClr val="bg1"/>
                  </a:solidFill>
                  <a:latin typeface="Arial"/>
                  <a:ea typeface="Microsoft YaHei"/>
                </a:rPr>
                <a:t>соседских брендах </a:t>
              </a:r>
              <a:endParaRPr lang="zh-CN" altLang="en-US" dirty="0">
                <a:solidFill>
                  <a:schemeClr val="bg1"/>
                </a:solidFill>
                <a:latin typeface="Arial"/>
                <a:ea typeface="Microsoft YaHei"/>
              </a:endParaRPr>
            </a:p>
          </p:txBody>
        </p: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3F24D82-0FE0-4730-8968-EA09881555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20" y="-259783"/>
            <a:ext cx="1676287" cy="118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523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9775" y="792816"/>
            <a:ext cx="6613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Business Plan.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GAC proposal </a:t>
            </a:r>
            <a:r>
              <a:rPr lang="en-CA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Interior view </a:t>
            </a:r>
            <a:endParaRPr lang="ru-RU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192695"/>
              </p:ext>
            </p:extLst>
          </p:nvPr>
        </p:nvGraphicFramePr>
        <p:xfrm>
          <a:off x="1769010" y="3782971"/>
          <a:ext cx="3881888" cy="2359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1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15858">
                <a:tc>
                  <a:txBody>
                    <a:bodyPr/>
                    <a:lstStyle/>
                    <a:p>
                      <a:r>
                        <a:rPr lang="en-CA" baseline="0" dirty="0"/>
                        <a:t>      Showroom general information 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3406">
                <a:tc>
                  <a:txBody>
                    <a:bodyPr/>
                    <a:lstStyle/>
                    <a:p>
                      <a:r>
                        <a:rPr lang="en-CA" sz="1800" b="1" dirty="0"/>
                        <a:t>Area- </a:t>
                      </a:r>
                      <a:r>
                        <a:rPr lang="ru-RU" sz="1800" b="1" dirty="0">
                          <a:highlight>
                            <a:srgbClr val="FFFF00"/>
                          </a:highlight>
                        </a:rPr>
                        <a:t>700</a:t>
                      </a:r>
                      <a:r>
                        <a:rPr lang="ru-RU" sz="1800" b="1" dirty="0"/>
                        <a:t> </a:t>
                      </a:r>
                      <a:r>
                        <a:rPr lang="en-CA" sz="1800" b="1" dirty="0" err="1"/>
                        <a:t>sq.m</a:t>
                      </a:r>
                      <a:r>
                        <a:rPr lang="en-CA" sz="1800" b="1" dirty="0"/>
                        <a:t>.</a:t>
                      </a:r>
                      <a:r>
                        <a:rPr lang="ru-RU" sz="1800" b="1" dirty="0"/>
                        <a:t> </a:t>
                      </a:r>
                    </a:p>
                    <a:p>
                      <a:r>
                        <a:rPr lang="en-CA" dirty="0"/>
                        <a:t>Car</a:t>
                      </a:r>
                      <a:r>
                        <a:rPr lang="en-CA" baseline="0" dirty="0"/>
                        <a:t> demonstration zones </a:t>
                      </a:r>
                      <a:r>
                        <a:rPr lang="en-CA" dirty="0"/>
                        <a:t>– </a:t>
                      </a:r>
                      <a:r>
                        <a:rPr lang="ru-RU" dirty="0">
                          <a:highlight>
                            <a:srgbClr val="FFFF00"/>
                          </a:highlight>
                        </a:rPr>
                        <a:t>9</a:t>
                      </a:r>
                      <a:endParaRPr lang="en-CA" dirty="0">
                        <a:highlight>
                          <a:srgbClr val="FFFF00"/>
                        </a:highlight>
                      </a:endParaRPr>
                    </a:p>
                    <a:p>
                      <a:r>
                        <a:rPr lang="en-CA" baseline="0" dirty="0"/>
                        <a:t>Reception-</a:t>
                      </a:r>
                      <a:r>
                        <a:rPr lang="en-CA" baseline="0" dirty="0">
                          <a:highlight>
                            <a:srgbClr val="FFFF00"/>
                          </a:highlight>
                        </a:rPr>
                        <a:t>1</a:t>
                      </a:r>
                      <a:endParaRPr lang="en-CA" dirty="0">
                        <a:highlight>
                          <a:srgbClr val="FFFF00"/>
                        </a:highlight>
                      </a:endParaRPr>
                    </a:p>
                    <a:p>
                      <a:r>
                        <a:rPr lang="ru-RU" dirty="0">
                          <a:highlight>
                            <a:srgbClr val="FFFF00"/>
                          </a:highlight>
                        </a:rPr>
                        <a:t>…..</a:t>
                      </a:r>
                      <a:endParaRPr lang="en-CA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010" y="1219376"/>
            <a:ext cx="3881888" cy="2475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915" y="1219375"/>
            <a:ext cx="4246214" cy="2475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915" y="3782971"/>
            <a:ext cx="4246214" cy="2359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矩形 6">
            <a:extLst>
              <a:ext uri="{FF2B5EF4-FFF2-40B4-BE49-F238E27FC236}">
                <a16:creationId xmlns:a16="http://schemas.microsoft.com/office/drawing/2014/main" id="{BB0D4340-2D3D-4B3C-82C9-88E497BD5CA7}"/>
              </a:ext>
            </a:extLst>
          </p:cNvPr>
          <p:cNvSpPr/>
          <p:nvPr/>
        </p:nvSpPr>
        <p:spPr>
          <a:xfrm>
            <a:off x="6126278" y="-99392"/>
            <a:ext cx="4572000" cy="4996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>
              <a:lnSpc>
                <a:spcPct val="150000"/>
              </a:lnSpc>
            </a:pPr>
            <a:r>
              <a:rPr lang="en-US" altLang="zh-CN" sz="2000" b="1" dirty="0">
                <a:solidFill>
                  <a:prstClr val="black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itchFamily="34" charset="-122"/>
                <a:cs typeface="+mn-ea"/>
                <a:sym typeface="Arial"/>
              </a:rPr>
              <a:t>XXX</a:t>
            </a:r>
            <a:r>
              <a:rPr lang="en-US" altLang="zh-CN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itchFamily="34" charset="-122"/>
                <a:cs typeface="+mn-ea"/>
                <a:sym typeface="Arial"/>
              </a:rPr>
              <a:t> dealer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B0BD214-B0B8-4FD8-B017-AEBAE63F79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88" y="-192140"/>
            <a:ext cx="1676287" cy="118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825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740024" y="729278"/>
            <a:ext cx="47808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Business Plan. 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GAC proposal </a:t>
            </a:r>
            <a:r>
              <a:rPr lang="en-CA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Service Station </a:t>
            </a:r>
            <a:endParaRPr lang="ru-RU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855217" y="4056251"/>
          <a:ext cx="3881888" cy="2184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1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7538">
                <a:tc>
                  <a:txBody>
                    <a:bodyPr/>
                    <a:lstStyle/>
                    <a:p>
                      <a:r>
                        <a:rPr lang="en-CA" dirty="0"/>
                        <a:t>    Service</a:t>
                      </a:r>
                      <a:r>
                        <a:rPr lang="en-CA" baseline="0" dirty="0"/>
                        <a:t> center general information 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2418">
                <a:tc>
                  <a:txBody>
                    <a:bodyPr/>
                    <a:lstStyle/>
                    <a:p>
                      <a:r>
                        <a:rPr lang="en-CA" sz="1800" b="1" dirty="0"/>
                        <a:t>Area- </a:t>
                      </a:r>
                      <a:r>
                        <a:rPr lang="ru-RU" sz="1800" b="1" dirty="0">
                          <a:highlight>
                            <a:srgbClr val="FFFF00"/>
                          </a:highlight>
                        </a:rPr>
                        <a:t>700</a:t>
                      </a:r>
                      <a:r>
                        <a:rPr lang="en-CA" sz="1800" b="1" dirty="0"/>
                        <a:t> </a:t>
                      </a:r>
                      <a:r>
                        <a:rPr lang="en-CA" sz="1800" b="1" dirty="0" err="1"/>
                        <a:t>sq.m</a:t>
                      </a:r>
                      <a:r>
                        <a:rPr lang="en-CA" sz="1800" b="1" dirty="0"/>
                        <a:t>.</a:t>
                      </a:r>
                      <a:r>
                        <a:rPr lang="ru-RU" sz="1800" b="1" dirty="0"/>
                        <a:t> </a:t>
                      </a:r>
                    </a:p>
                    <a:p>
                      <a:r>
                        <a:rPr lang="en-CA" dirty="0"/>
                        <a:t>Lifts-</a:t>
                      </a:r>
                      <a:r>
                        <a:rPr lang="ru-RU" dirty="0">
                          <a:highlight>
                            <a:srgbClr val="FFFF00"/>
                          </a:highlight>
                        </a:rPr>
                        <a:t>7</a:t>
                      </a:r>
                      <a:endParaRPr lang="en-CA" dirty="0">
                        <a:highlight>
                          <a:srgbClr val="FFFF00"/>
                        </a:highlight>
                      </a:endParaRPr>
                    </a:p>
                    <a:p>
                      <a:r>
                        <a:rPr lang="en-US" dirty="0"/>
                        <a:t>Diagnostic stations-</a:t>
                      </a:r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1</a:t>
                      </a:r>
                    </a:p>
                    <a:p>
                      <a:r>
                        <a:rPr lang="en-CA" dirty="0"/>
                        <a:t>Wheel alignment stations-</a:t>
                      </a:r>
                      <a:r>
                        <a:rPr lang="en-CA" dirty="0">
                          <a:highlight>
                            <a:srgbClr val="FFFF00"/>
                          </a:highlight>
                        </a:rPr>
                        <a:t>1</a:t>
                      </a:r>
                      <a:endParaRPr lang="ru-RU" dirty="0">
                        <a:highlight>
                          <a:srgbClr val="FFFF00"/>
                        </a:highlight>
                      </a:endParaRPr>
                    </a:p>
                    <a:p>
                      <a:r>
                        <a:rPr lang="en-CA" baseline="0" dirty="0"/>
                        <a:t>Washing area-1</a:t>
                      </a:r>
                    </a:p>
                    <a:p>
                      <a:r>
                        <a:rPr lang="en-CA" baseline="0" dirty="0"/>
                        <a:t>Spare parts warehouse - </a:t>
                      </a:r>
                      <a:r>
                        <a:rPr lang="en-CA" baseline="0" dirty="0">
                          <a:highlight>
                            <a:srgbClr val="FFFF00"/>
                          </a:highlight>
                        </a:rPr>
                        <a:t>1</a:t>
                      </a:r>
                      <a:endParaRPr lang="en-CA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217" y="1111681"/>
            <a:ext cx="3881888" cy="2731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836" y="1100833"/>
            <a:ext cx="3971164" cy="2763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611" y="4015474"/>
            <a:ext cx="3971164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矩形 6">
            <a:extLst>
              <a:ext uri="{FF2B5EF4-FFF2-40B4-BE49-F238E27FC236}">
                <a16:creationId xmlns:a16="http://schemas.microsoft.com/office/drawing/2014/main" id="{BB0D4340-2D3D-4B3C-82C9-88E497BD5CA7}"/>
              </a:ext>
            </a:extLst>
          </p:cNvPr>
          <p:cNvSpPr/>
          <p:nvPr/>
        </p:nvSpPr>
        <p:spPr>
          <a:xfrm>
            <a:off x="6451159" y="65376"/>
            <a:ext cx="4572000" cy="4996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>
              <a:lnSpc>
                <a:spcPct val="150000"/>
              </a:lnSpc>
            </a:pPr>
            <a:r>
              <a:rPr lang="en-US" altLang="zh-CN" sz="2000" b="1" dirty="0">
                <a:solidFill>
                  <a:prstClr val="black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itchFamily="34" charset="-122"/>
                <a:cs typeface="+mn-ea"/>
                <a:sym typeface="Arial"/>
              </a:rPr>
              <a:t>XXX</a:t>
            </a:r>
            <a:r>
              <a:rPr lang="en-US" altLang="zh-CN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itchFamily="34" charset="-122"/>
                <a:cs typeface="+mn-ea"/>
                <a:sym typeface="Arial"/>
              </a:rPr>
              <a:t> dealer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D116166-512D-463B-A9BD-2FCB98991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37" y="-99392"/>
            <a:ext cx="1676287" cy="118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913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C06BA0-8975-46B4-AAE4-F78A98A71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198" y="1510167"/>
            <a:ext cx="8583170" cy="425907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501873" y="897459"/>
            <a:ext cx="2416944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GAC location layout   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6">
            <a:extLst>
              <a:ext uri="{FF2B5EF4-FFF2-40B4-BE49-F238E27FC236}">
                <a16:creationId xmlns:a16="http://schemas.microsoft.com/office/drawing/2014/main" id="{BB0D4340-2D3D-4B3C-82C9-88E497BD5CA7}"/>
              </a:ext>
            </a:extLst>
          </p:cNvPr>
          <p:cNvSpPr/>
          <p:nvPr/>
        </p:nvSpPr>
        <p:spPr>
          <a:xfrm>
            <a:off x="7332004" y="162734"/>
            <a:ext cx="4572000" cy="4996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>
              <a:lnSpc>
                <a:spcPct val="150000"/>
              </a:lnSpc>
            </a:pPr>
            <a:r>
              <a:rPr lang="en-US" altLang="zh-CN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itchFamily="34" charset="-122"/>
                <a:cs typeface="+mn-ea"/>
                <a:sym typeface="Arial"/>
              </a:rPr>
              <a:t>XXX dealer evaluation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1308398" y="4412256"/>
            <a:ext cx="6408712" cy="1512168"/>
            <a:chOff x="-215602" y="4412256"/>
            <a:chExt cx="6408712" cy="1512168"/>
          </a:xfrm>
        </p:grpSpPr>
        <p:sp>
          <p:nvSpPr>
            <p:cNvPr id="7" name="椭圆 6"/>
            <p:cNvSpPr/>
            <p:nvPr/>
          </p:nvSpPr>
          <p:spPr>
            <a:xfrm>
              <a:off x="-215602" y="4412256"/>
              <a:ext cx="6408712" cy="15121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Прямоугольник 1"/>
            <p:cNvSpPr/>
            <p:nvPr/>
          </p:nvSpPr>
          <p:spPr>
            <a:xfrm>
              <a:off x="189064" y="4729053"/>
              <a:ext cx="5793573" cy="8785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dirty="0">
                  <a:solidFill>
                    <a:schemeClr val="bg1"/>
                  </a:solidFill>
                </a:rPr>
                <a:t>Пожалуйста, приложите планировки шоурума и сервиса </a:t>
              </a:r>
            </a:p>
            <a:p>
              <a:pPr algn="ctr">
                <a:lnSpc>
                  <a:spcPct val="150000"/>
                </a:lnSpc>
              </a:pPr>
              <a:r>
                <a:rPr lang="ru-RU" dirty="0">
                  <a:solidFill>
                    <a:schemeClr val="bg1"/>
                  </a:solidFill>
                </a:rPr>
                <a:t>с указанием площадей</a:t>
              </a:r>
              <a:endParaRPr lang="zh-CN" altLang="en-US" dirty="0">
                <a:solidFill>
                  <a:schemeClr val="bg1"/>
                </a:solidFill>
                <a:latin typeface="Arial"/>
                <a:ea typeface="Microsoft YaHei"/>
              </a:endParaRPr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A2FD599-CF5B-48AA-BEBE-27E66ED0F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39" y="-63610"/>
            <a:ext cx="1676287" cy="118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427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0">
            <a:extLst>
              <a:ext uri="{FF2B5EF4-FFF2-40B4-BE49-F238E27FC236}">
                <a16:creationId xmlns:a16="http://schemas.microsoft.com/office/drawing/2014/main" id="{B2ECD0A9-B946-4B23-8EB6-C6CF34B56A6E}"/>
              </a:ext>
            </a:extLst>
          </p:cNvPr>
          <p:cNvSpPr txBox="1"/>
          <p:nvPr/>
        </p:nvSpPr>
        <p:spPr>
          <a:xfrm>
            <a:off x="8228570" y="558553"/>
            <a:ext cx="1639516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 b="1" dirty="0">
                <a:solidFill>
                  <a:prstClr val="black"/>
                </a:solidFill>
                <a:latin typeface="Arial" charset="0"/>
                <a:ea typeface="微软雅黑" pitchFamily="34" charset="-122"/>
                <a:cs typeface="+mn-ea"/>
                <a:sym typeface="+mn-lt"/>
              </a:rPr>
              <a:t>GAC Brand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 b="1" dirty="0">
                <a:solidFill>
                  <a:prstClr val="black"/>
                </a:solidFill>
                <a:latin typeface="Arial" charset="0"/>
                <a:ea typeface="微软雅黑" pitchFamily="34" charset="-122"/>
                <a:cs typeface="+mn-ea"/>
                <a:sym typeface="+mn-lt"/>
              </a:rPr>
              <a:t>General Manager</a:t>
            </a:r>
            <a:endParaRPr lang="zh-CN" altLang="en-US" sz="1200" b="1" dirty="0">
              <a:solidFill>
                <a:prstClr val="black"/>
              </a:solidFill>
              <a:latin typeface="Arial" charset="0"/>
              <a:ea typeface="微软雅黑" pitchFamily="34" charset="-122"/>
              <a:cs typeface="+mn-ea"/>
              <a:sym typeface="+mn-lt"/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82DB6EDB-4C18-4C8D-BE48-A33AA73E2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389657"/>
              </p:ext>
            </p:extLst>
          </p:nvPr>
        </p:nvGraphicFramePr>
        <p:xfrm>
          <a:off x="6816080" y="1124745"/>
          <a:ext cx="3676070" cy="49041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40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5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0667">
                  <a:extLst>
                    <a:ext uri="{9D8B030D-6E8A-4147-A177-3AD203B41FA5}">
                      <a16:colId xmlns:a16="http://schemas.microsoft.com/office/drawing/2014/main" val="1250906758"/>
                    </a:ext>
                  </a:extLst>
                </a:gridCol>
              </a:tblGrid>
              <a:tr h="68545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Name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03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1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XX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03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57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Education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altLang="zh-CN" sz="1100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XX</a:t>
                      </a:r>
                      <a:endParaRPr lang="zh-CN" altLang="en-US" sz="1100" dirty="0">
                        <a:highlight>
                          <a:srgbClr val="FFFF0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l"/>
                      <a:endParaRPr lang="zh-CN" altLang="en-US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2769">
                <a:tc>
                  <a:txBody>
                    <a:bodyPr/>
                    <a:lstStyle/>
                    <a:p>
                      <a:pPr marL="0" marR="0" lvl="0" indent="0" algn="ctr" defTabSz="84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Experience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84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Over 20 years in Auto business</a:t>
                      </a:r>
                    </a:p>
                    <a:p>
                      <a:pPr marL="0" marR="0" lvl="0" indent="0" algn="l" defTabSz="84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en-US" sz="1100" b="0" i="0" kern="1200" baseline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06.03.2003-07.04.2005 XX</a:t>
                      </a:r>
                      <a:r>
                        <a:rPr lang="en-US" sz="1100" b="0" i="0" kern="1200" baseline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head of corporate sales department</a:t>
                      </a:r>
                    </a:p>
                    <a:p>
                      <a:pPr marL="0" marR="0" lvl="0" indent="0" algn="l" defTabSz="84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2. 20.09.2005-08.10.2008  Head of business development</a:t>
                      </a:r>
                    </a:p>
                    <a:p>
                      <a:pPr marL="0" marR="0" lvl="0" indent="0" algn="l" defTabSz="84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2. XXX</a:t>
                      </a:r>
                    </a:p>
                    <a:p>
                      <a:pPr marL="0" marR="0" lvl="0" indent="0" algn="l" defTabSz="8440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r>
                        <a:rPr lang="en-US" altLang="zh-CN" sz="1100" b="0" i="0" kern="1200" baseline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100" b="0" i="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XXXX</a:t>
                      </a:r>
                      <a:endParaRPr lang="en-US" altLang="zh-CN" sz="16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4495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5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GAC employers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/>
                      <a:br>
                        <a:rPr lang="en-US" altLang="zh-CN" sz="1100" b="1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altLang="zh-CN" sz="1100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- 5 sales manager 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altLang="zh-CN" sz="1100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r>
                        <a:rPr lang="en-US" altLang="zh-CN" sz="1100" baseline="0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1</a:t>
                      </a:r>
                      <a:r>
                        <a:rPr lang="en-US" altLang="zh-CN" sz="1100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marketing manager (shared) 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altLang="zh-CN" sz="1100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</a:t>
                      </a:r>
                      <a:r>
                        <a:rPr lang="en-US" altLang="zh-CN" sz="1100" baseline="0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100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en-US" altLang="zh-CN" sz="1100" baseline="0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reception</a:t>
                      </a:r>
                    </a:p>
                    <a:p>
                      <a:pPr marL="171450" indent="-171450" algn="l">
                        <a:buFontTx/>
                        <a:buChar char="-"/>
                      </a:pPr>
                      <a:r>
                        <a:rPr lang="en-US" altLang="zh-CN" sz="1100" baseline="0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 aftersales-managers</a:t>
                      </a:r>
                    </a:p>
                    <a:p>
                      <a:pPr marL="171450" indent="-171450" algn="l">
                        <a:buFontTx/>
                        <a:buChar char="-"/>
                      </a:pPr>
                      <a:r>
                        <a:rPr lang="en-US" altLang="zh-CN" sz="1100" baseline="0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 Service specialists </a:t>
                      </a:r>
                    </a:p>
                    <a:p>
                      <a:pPr marL="171450" indent="-171450" algn="l">
                        <a:buFontTx/>
                        <a:buChar char="-"/>
                      </a:pPr>
                      <a:r>
                        <a:rPr lang="en-US" altLang="zh-CN" sz="1100" baseline="0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 credit managers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n-US" altLang="zh-CN" sz="1100" b="1" baseline="0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Total: 16    </a:t>
                      </a:r>
                      <a:endParaRPr lang="en-US" altLang="zh-CN" sz="1100" b="1" dirty="0">
                        <a:highlight>
                          <a:srgbClr val="FFFF0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endParaRPr lang="en-US" altLang="zh-CN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136793"/>
                  </a:ext>
                </a:extLst>
              </a:tr>
            </a:tbl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705657033"/>
              </p:ext>
            </p:extLst>
          </p:nvPr>
        </p:nvGraphicFramePr>
        <p:xfrm>
          <a:off x="1699850" y="2028641"/>
          <a:ext cx="4824536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Прямоугольник 1"/>
          <p:cNvSpPr/>
          <p:nvPr/>
        </p:nvSpPr>
        <p:spPr>
          <a:xfrm>
            <a:off x="1142132" y="1067056"/>
            <a:ext cx="55165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CA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Business Plan -</a:t>
            </a:r>
            <a:r>
              <a:rPr lang="ru-RU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Organizational chart for GAC brand </a:t>
            </a:r>
            <a:endParaRPr lang="zh-CN" altLang="en-US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6">
            <a:extLst>
              <a:ext uri="{FF2B5EF4-FFF2-40B4-BE49-F238E27FC236}">
                <a16:creationId xmlns:a16="http://schemas.microsoft.com/office/drawing/2014/main" id="{BB0D4340-2D3D-4B3C-82C9-88E497BD5CA7}"/>
              </a:ext>
            </a:extLst>
          </p:cNvPr>
          <p:cNvSpPr/>
          <p:nvPr/>
        </p:nvSpPr>
        <p:spPr>
          <a:xfrm>
            <a:off x="7099248" y="255294"/>
            <a:ext cx="4572000" cy="4996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>
              <a:lnSpc>
                <a:spcPct val="150000"/>
              </a:lnSpc>
            </a:pPr>
            <a:r>
              <a:rPr lang="en-US" altLang="zh-CN" sz="2000" b="1" dirty="0">
                <a:solidFill>
                  <a:prstClr val="black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itchFamily="34" charset="-122"/>
                <a:cs typeface="+mn-ea"/>
                <a:sym typeface="Arial"/>
              </a:rPr>
              <a:t>XXX</a:t>
            </a:r>
            <a:r>
              <a:rPr lang="en-US" altLang="zh-CN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itchFamily="34" charset="-122"/>
                <a:cs typeface="+mn-ea"/>
                <a:sym typeface="Arial"/>
              </a:rPr>
              <a:t> dealer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86CDFBF-A36E-404F-8E9A-67BFBD26EE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39" y="-63610"/>
            <a:ext cx="1676287" cy="118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512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8D3CE402-F5E8-4577-A4A7-6BAD36DBC31B}"/>
              </a:ext>
            </a:extLst>
          </p:cNvPr>
          <p:cNvSpPr/>
          <p:nvPr/>
        </p:nvSpPr>
        <p:spPr>
          <a:xfrm>
            <a:off x="4981526" y="687842"/>
            <a:ext cx="2225263" cy="328813"/>
          </a:xfrm>
          <a:prstGeom prst="rect">
            <a:avLst/>
          </a:prstGeom>
          <a:solidFill>
            <a:srgbClr val="5B9BD5">
              <a:hueOff val="0"/>
              <a:satOff val="0"/>
              <a:lumOff val="0"/>
              <a:alphaOff val="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pPr algn="ctr" defTabSz="685800"/>
            <a:r>
              <a:rPr lang="en-US" altLang="zh-CN" sz="1400" b="1" kern="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Arial"/>
              </a:rPr>
              <a:t>2026 year plan</a:t>
            </a:r>
            <a:endParaRPr lang="zh-CN" altLang="en-US" sz="1400" b="1" kern="0" dirty="0">
              <a:solidFill>
                <a:prstClr val="white"/>
              </a:solidFill>
              <a:latin typeface="Arial"/>
              <a:ea typeface="Microsoft YaHei"/>
              <a:cs typeface="+mn-ea"/>
              <a:sym typeface="Arial"/>
            </a:endParaRPr>
          </a:p>
        </p:txBody>
      </p:sp>
      <p:sp>
        <p:nvSpPr>
          <p:cNvPr id="11" name="矩形 9">
            <a:extLst>
              <a:ext uri="{FF2B5EF4-FFF2-40B4-BE49-F238E27FC236}">
                <a16:creationId xmlns:a16="http://schemas.microsoft.com/office/drawing/2014/main" id="{E81797C2-F2FB-437B-A4B7-D736C70D4AE2}"/>
              </a:ext>
            </a:extLst>
          </p:cNvPr>
          <p:cNvSpPr/>
          <p:nvPr/>
        </p:nvSpPr>
        <p:spPr>
          <a:xfrm>
            <a:off x="1819839" y="456085"/>
            <a:ext cx="7812360" cy="4565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b="1" dirty="0">
                <a:solidFill>
                  <a:prstClr val="black"/>
                </a:solidFill>
                <a:latin typeface="Arial"/>
                <a:ea typeface="Microsoft YaHei"/>
              </a:rPr>
              <a:t>Shipment plan </a:t>
            </a:r>
            <a:endParaRPr lang="zh-CN" altLang="en-US" b="1" dirty="0">
              <a:solidFill>
                <a:prstClr val="black"/>
              </a:solidFill>
              <a:latin typeface="Arial"/>
              <a:ea typeface="Microsoft YaHei"/>
            </a:endParaRPr>
          </a:p>
        </p:txBody>
      </p:sp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6155636"/>
              </p:ext>
            </p:extLst>
          </p:nvPr>
        </p:nvGraphicFramePr>
        <p:xfrm>
          <a:off x="1819839" y="1110190"/>
          <a:ext cx="8548634" cy="2201580"/>
        </p:xfrm>
        <a:graphic>
          <a:graphicData uri="http://schemas.openxmlformats.org/drawingml/2006/table">
            <a:tbl>
              <a:tblPr/>
              <a:tblGrid>
                <a:gridCol w="819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40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13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48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784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563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553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0649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3679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1134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227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Jan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02" marR="8802" marT="88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Feb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02" marR="8802" marT="88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Mar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02" marR="8802" marT="88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Apr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02" marR="8802" marT="88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May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02" marR="8802" marT="88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Jun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02" marR="8802" marT="88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Jul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02" marR="8802" marT="88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Aug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02" marR="8802" marT="88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Sept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02" marR="8802" marT="88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Oct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02" marR="8802" marT="88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Nov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02" marR="8802" marT="88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Dec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02" marR="8802" marT="88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02" marR="8802" marT="880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GS8</a:t>
                      </a: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300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1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M8</a:t>
                      </a: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300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37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GS3</a:t>
                      </a: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300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GS4</a:t>
                      </a: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300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368005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Empow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300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7454044"/>
                  </a:ext>
                </a:extLst>
              </a:tr>
              <a:tr h="32647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Total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125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125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125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125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125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125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125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125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125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125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125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125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1500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263644"/>
              </p:ext>
            </p:extLst>
          </p:nvPr>
        </p:nvGraphicFramePr>
        <p:xfrm>
          <a:off x="3380526" y="3875045"/>
          <a:ext cx="4956765" cy="2926080"/>
        </p:xfrm>
        <a:graphic>
          <a:graphicData uri="http://schemas.openxmlformats.org/drawingml/2006/table">
            <a:tbl>
              <a:tblPr/>
              <a:tblGrid>
                <a:gridCol w="1591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08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CA" b="1" dirty="0">
                          <a:solidFill>
                            <a:schemeClr val="bg1"/>
                          </a:solidFill>
                        </a:rPr>
                        <a:t>Model 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 dirty="0">
                          <a:solidFill>
                            <a:schemeClr val="bg1"/>
                          </a:solidFill>
                        </a:rPr>
                        <a:t>202</a:t>
                      </a:r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 dirty="0">
                          <a:solidFill>
                            <a:schemeClr val="bg1"/>
                          </a:solidFill>
                        </a:rPr>
                        <a:t>202</a:t>
                      </a:r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b="1" dirty="0">
                          <a:solidFill>
                            <a:schemeClr val="bg1"/>
                          </a:solidFill>
                        </a:rPr>
                        <a:t>202</a:t>
                      </a:r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8</a:t>
                      </a:r>
                      <a:r>
                        <a:rPr lang="en-CA" b="1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557">
                <a:tc>
                  <a:txBody>
                    <a:bodyPr/>
                    <a:lstStyle/>
                    <a:p>
                      <a:pPr algn="l"/>
                      <a:r>
                        <a:rPr lang="en-CA" b="1" dirty="0"/>
                        <a:t>GS8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371">
                <a:tc>
                  <a:txBody>
                    <a:bodyPr/>
                    <a:lstStyle/>
                    <a:p>
                      <a:pPr algn="l"/>
                      <a:r>
                        <a:rPr lang="en-CA" b="1" dirty="0"/>
                        <a:t>M8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371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GS3</a:t>
                      </a:r>
                      <a:r>
                        <a:rPr lang="en-CA" b="1" dirty="0"/>
                        <a:t> 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dirty="0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GS4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855419"/>
                  </a:ext>
                </a:extLst>
              </a:tr>
              <a:tr h="229828">
                <a:tc>
                  <a:txBody>
                    <a:bodyPr/>
                    <a:lstStyle/>
                    <a:p>
                      <a:pPr algn="l"/>
                      <a:r>
                        <a:rPr lang="en-US" b="1" dirty="0" err="1"/>
                        <a:t>Empow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2889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New models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 dirty="0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8871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T</a:t>
                      </a:r>
                      <a:r>
                        <a:rPr lang="en-US" altLang="zh-CN" b="1" dirty="0"/>
                        <a:t>otal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44061" rtl="0" eaLnBrk="1" fontAlgn="b" latinLnBrk="0" hangingPunct="1"/>
                      <a:r>
                        <a:rPr lang="en-US" altLang="zh-CN" sz="1662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1500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44061" rtl="0" eaLnBrk="1" fontAlgn="b" latinLnBrk="0" hangingPunct="1"/>
                      <a:r>
                        <a:rPr lang="en-US" altLang="zh-CN" sz="1662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1500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844061" rtl="0" eaLnBrk="1" fontAlgn="b" latinLnBrk="0" hangingPunct="1"/>
                      <a:r>
                        <a:rPr lang="en-US" altLang="zh-CN" sz="1662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1500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2332124"/>
                  </a:ext>
                </a:extLst>
              </a:tr>
            </a:tbl>
          </a:graphicData>
        </a:graphic>
      </p:graphicFrame>
      <p:sp>
        <p:nvSpPr>
          <p:cNvPr id="14" name="矩形 13">
            <a:extLst>
              <a:ext uri="{FF2B5EF4-FFF2-40B4-BE49-F238E27FC236}">
                <a16:creationId xmlns:a16="http://schemas.microsoft.com/office/drawing/2014/main" id="{8D3CE402-F5E8-4577-A4A7-6BAD36DBC31B}"/>
              </a:ext>
            </a:extLst>
          </p:cNvPr>
          <p:cNvSpPr/>
          <p:nvPr/>
        </p:nvSpPr>
        <p:spPr>
          <a:xfrm>
            <a:off x="4981526" y="3429001"/>
            <a:ext cx="2225263" cy="328813"/>
          </a:xfrm>
          <a:prstGeom prst="rect">
            <a:avLst/>
          </a:prstGeom>
          <a:solidFill>
            <a:srgbClr val="5B9BD5">
              <a:hueOff val="0"/>
              <a:satOff val="0"/>
              <a:lumOff val="0"/>
              <a:alphaOff val="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pPr algn="ctr" defTabSz="685800"/>
            <a:r>
              <a:rPr lang="en-US" altLang="zh-CN" sz="1400" b="1" kern="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Arial"/>
              </a:rPr>
              <a:t>2026-202</a:t>
            </a:r>
            <a:r>
              <a:rPr lang="ru-RU" altLang="zh-CN" sz="1400" b="1" kern="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Arial"/>
              </a:rPr>
              <a:t>8</a:t>
            </a:r>
            <a:r>
              <a:rPr lang="en-US" altLang="zh-CN" sz="1400" b="1" kern="0" dirty="0">
                <a:solidFill>
                  <a:prstClr val="white"/>
                </a:solidFill>
                <a:latin typeface="Arial"/>
                <a:ea typeface="Microsoft YaHei"/>
                <a:cs typeface="+mn-ea"/>
                <a:sym typeface="Arial"/>
              </a:rPr>
              <a:t> year plan</a:t>
            </a:r>
            <a:endParaRPr lang="zh-CN" altLang="en-US" sz="1400" b="1" kern="0" dirty="0">
              <a:solidFill>
                <a:prstClr val="white"/>
              </a:solidFill>
              <a:latin typeface="Arial"/>
              <a:ea typeface="Microsoft YaHei"/>
              <a:cs typeface="+mn-ea"/>
              <a:sym typeface="Arial"/>
            </a:endParaRPr>
          </a:p>
        </p:txBody>
      </p:sp>
      <p:sp>
        <p:nvSpPr>
          <p:cNvPr id="15" name="矩形 6">
            <a:extLst>
              <a:ext uri="{FF2B5EF4-FFF2-40B4-BE49-F238E27FC236}">
                <a16:creationId xmlns:a16="http://schemas.microsoft.com/office/drawing/2014/main" id="{BB0D4340-2D3D-4B3C-82C9-88E497BD5CA7}"/>
              </a:ext>
            </a:extLst>
          </p:cNvPr>
          <p:cNvSpPr/>
          <p:nvPr/>
        </p:nvSpPr>
        <p:spPr>
          <a:xfrm>
            <a:off x="7050360" y="215426"/>
            <a:ext cx="4572000" cy="4996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>
              <a:lnSpc>
                <a:spcPct val="150000"/>
              </a:lnSpc>
            </a:pPr>
            <a:r>
              <a:rPr lang="en-US" altLang="zh-CN" sz="2000" b="1" dirty="0">
                <a:solidFill>
                  <a:prstClr val="black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itchFamily="34" charset="-122"/>
                <a:cs typeface="+mn-ea"/>
                <a:sym typeface="Arial"/>
              </a:rPr>
              <a:t>XXX </a:t>
            </a:r>
            <a:r>
              <a:rPr lang="en-US" altLang="zh-CN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itchFamily="34" charset="-122"/>
                <a:cs typeface="+mn-ea"/>
                <a:sym typeface="Arial"/>
              </a:rPr>
              <a:t>dealer evaluation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DF32CFA-14F5-4391-9966-79A6D8169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9715"/>
            <a:ext cx="1676287" cy="118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470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4">
            <a:extLst>
              <a:ext uri="{FF2B5EF4-FFF2-40B4-BE49-F238E27FC236}">
                <a16:creationId xmlns:a16="http://schemas.microsoft.com/office/drawing/2014/main" id="{00E6530D-5EB0-6341-852B-519B5FC5C9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999903"/>
              </p:ext>
            </p:extLst>
          </p:nvPr>
        </p:nvGraphicFramePr>
        <p:xfrm>
          <a:off x="1680492" y="669301"/>
          <a:ext cx="8935121" cy="5832711"/>
        </p:xfrm>
        <a:graphic>
          <a:graphicData uri="http://schemas.openxmlformats.org/drawingml/2006/table">
            <a:tbl>
              <a:tblPr firstRow="1" firstCol="1">
                <a:tableStyleId>{616DA210-FB5B-4158-B5E0-FEB733F419BA}</a:tableStyleId>
              </a:tblPr>
              <a:tblGrid>
                <a:gridCol w="1966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68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08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algn="ctr" fontAlgn="ctr"/>
                      <a:r>
                        <a:rPr lang="en-CA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Arial"/>
                        </a:rPr>
                        <a:t>Company</a:t>
                      </a:r>
                      <a:r>
                        <a:rPr lang="en-CA" altLang="zh-CN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Arial"/>
                        </a:rPr>
                        <a:t> name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Arial"/>
                      </a:endParaRPr>
                    </a:p>
                  </a:txBody>
                  <a:tcPr marL="6330" marR="6330" marT="4748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altLang="zh-CN" sz="1400" b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Arial"/>
                        </a:rPr>
                        <a:t>XXX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Arial"/>
                      </a:endParaRPr>
                    </a:p>
                  </a:txBody>
                  <a:tcPr marL="72000" marR="36000" marT="4748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784">
                <a:tc>
                  <a:txBody>
                    <a:bodyPr/>
                    <a:lstStyle/>
                    <a:p>
                      <a:pPr algn="ctr" fontAlgn="ctr"/>
                      <a:br>
                        <a:rPr lang="en-US" sz="1200" b="1" dirty="0"/>
                      </a:br>
                      <a:r>
                        <a:rPr lang="en-US" sz="1245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 business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Arial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altLang="zh-CN" sz="1200" b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Arial"/>
                        </a:rPr>
                        <a:t>Sale</a:t>
                      </a:r>
                      <a:r>
                        <a:rPr lang="en-CA" altLang="zh-CN" sz="1200" b="0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Arial"/>
                        </a:rPr>
                        <a:t>s of new cars, used cars, spare parts; </a:t>
                      </a:r>
                      <a:r>
                        <a:rPr lang="en-US" sz="1200" dirty="0">
                          <a:highlight>
                            <a:srgbClr val="FFFF00"/>
                          </a:highlight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maintenance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ea"/>
                        <a:sym typeface="Arial"/>
                      </a:endParaRPr>
                    </a:p>
                  </a:txBody>
                  <a:tcPr marL="72000" marR="36000" marT="4748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0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algn="ctr" fontAlgn="ctr"/>
                      <a:r>
                        <a:rPr lang="en-US" sz="1200" b="1" dirty="0"/>
                        <a:t>Main passenger car brands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Arial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altLang="zh-CN" sz="1200" b="1" dirty="0" err="1">
                          <a:solidFill>
                            <a:prstClr val="black"/>
                          </a:solidFill>
                          <a:highlight>
                            <a:srgbClr val="FFFF00"/>
                          </a:highlight>
                        </a:rPr>
                        <a:t>Lada</a:t>
                      </a:r>
                      <a:r>
                        <a:rPr lang="en-CA" altLang="zh-CN" sz="1200" b="1" dirty="0">
                          <a:solidFill>
                            <a:prstClr val="black"/>
                          </a:solidFill>
                          <a:highlight>
                            <a:srgbClr val="FFFF00"/>
                          </a:highlight>
                        </a:rPr>
                        <a:t>, </a:t>
                      </a:r>
                      <a:r>
                        <a:rPr lang="en-CA" altLang="zh-CN" sz="1200" b="1" dirty="0" err="1">
                          <a:solidFill>
                            <a:prstClr val="black"/>
                          </a:solidFill>
                          <a:highlight>
                            <a:srgbClr val="FFFF00"/>
                          </a:highlight>
                        </a:rPr>
                        <a:t>Chery</a:t>
                      </a:r>
                      <a:r>
                        <a:rPr lang="en-CA" altLang="zh-CN" sz="1200" b="1" dirty="0">
                          <a:solidFill>
                            <a:prstClr val="black"/>
                          </a:solidFill>
                          <a:highlight>
                            <a:srgbClr val="FFFF00"/>
                          </a:highlight>
                        </a:rPr>
                        <a:t>, </a:t>
                      </a:r>
                      <a:r>
                        <a:rPr lang="en-CA" altLang="zh-CN" sz="1200" b="1" dirty="0" err="1">
                          <a:solidFill>
                            <a:prstClr val="black"/>
                          </a:solidFill>
                          <a:highlight>
                            <a:srgbClr val="FFFF00"/>
                          </a:highlight>
                        </a:rPr>
                        <a:t>Omoda</a:t>
                      </a:r>
                      <a:r>
                        <a:rPr lang="en-CA" altLang="zh-CN" sz="1200" b="1" dirty="0">
                          <a:solidFill>
                            <a:prstClr val="black"/>
                          </a:solidFill>
                          <a:highlight>
                            <a:srgbClr val="FFFF00"/>
                          </a:highlight>
                        </a:rPr>
                        <a:t>, FAW, Citroen, UAZ,  Opel,</a:t>
                      </a:r>
                      <a:r>
                        <a:rPr lang="en-CA" altLang="zh-CN" sz="1200" b="1" baseline="0" dirty="0">
                          <a:solidFill>
                            <a:prstClr val="black"/>
                          </a:solidFill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kumimoji="0" lang="en-US" alt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  <a:ea typeface="黑体"/>
                          <a:cs typeface="+mn-cs"/>
                        </a:rPr>
                        <a:t>Hyundai</a:t>
                      </a:r>
                      <a:endParaRPr kumimoji="0" lang="ru-RU" alt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Arial"/>
                        <a:ea typeface="黑体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1" dirty="0">
                        <a:solidFill>
                          <a:prstClr val="black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72000" marR="36000" marT="4748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1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12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Arial"/>
                        </a:rPr>
                        <a:t>Condition of existing area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Arial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Dealership area –1200m2 </a:t>
                      </a:r>
                      <a:r>
                        <a:rPr lang="en-US" altLang="zh-CN" sz="1050" b="0" kern="1200" baseline="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, renovated.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b="0" kern="1200" baseline="0" dirty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Location – many brands are nearby. </a:t>
                      </a:r>
                      <a:r>
                        <a:rPr lang="en-CA" altLang="zh-CN" sz="11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Location</a:t>
                      </a:r>
                      <a:r>
                        <a:rPr lang="en-CA" altLang="zh-CN" sz="1100" kern="1200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 on MKAD, nearby two big Trade Malls – Mega and </a:t>
                      </a:r>
                      <a:r>
                        <a:rPr lang="en-CA" altLang="zh-CN" sz="1100" kern="1200" baseline="0" dirty="0" err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Sadovod</a:t>
                      </a:r>
                      <a:r>
                        <a:rPr lang="en-CA" altLang="zh-CN" sz="1100" kern="1200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zh-CN" altLang="en-US" sz="11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100" b="0" kern="1200" baseline="0" dirty="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+mn-lt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72000" marR="36000" marT="475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9897">
                <a:tc>
                  <a:txBody>
                    <a:bodyPr/>
                    <a:lstStyle/>
                    <a:p>
                      <a:pPr algn="ctr" fontAlgn="ctr"/>
                      <a:br>
                        <a:rPr lang="en-US" sz="1200" b="1" dirty="0"/>
                      </a:br>
                      <a:r>
                        <a:rPr lang="en-US" sz="1245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Financial status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Arial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br>
                        <a:rPr lang="en-US" sz="1200" dirty="0">
                          <a:highlight>
                            <a:srgbClr val="FFFF00"/>
                          </a:highlight>
                        </a:rPr>
                      </a:br>
                      <a:r>
                        <a:rPr lang="en-US" sz="1200" baseline="0" dirty="0">
                          <a:highlight>
                            <a:srgbClr val="FFFF00"/>
                          </a:highlight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sz="1100" baseline="0" dirty="0">
                          <a:highlight>
                            <a:srgbClr val="FFFF00"/>
                          </a:highlight>
                          <a:latin typeface="+mn-lt"/>
                          <a:ea typeface="Microsoft YaHei" panose="020B0503020204020204" pitchFamily="34" charset="-122"/>
                        </a:rPr>
                        <a:t>Dealer uses only own funds to invest.  Strong contribution potential to increase sales year by year in Moscow   </a:t>
                      </a:r>
                      <a:endParaRPr kumimoji="0" lang="en-US" altLang="zh-CN" sz="12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Microsoft YaHei" panose="020B0503020204020204" pitchFamily="34" charset="-122"/>
                        <a:cs typeface="+mn-ea"/>
                        <a:sym typeface="Arial"/>
                      </a:endParaRPr>
                    </a:p>
                  </a:txBody>
                  <a:tcPr marL="72000" marR="36000" marT="4750" marB="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34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Sales per year</a:t>
                      </a:r>
                      <a:endParaRPr lang="zh-CN" altLang="en-US" sz="12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ea"/>
                        <a:buNone/>
                        <a:tabLst/>
                        <a:defRPr/>
                      </a:pPr>
                      <a:r>
                        <a:rPr lang="en-US" altLang="zh-CN" sz="105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20</a:t>
                      </a:r>
                      <a:r>
                        <a:rPr lang="ru-RU" altLang="zh-CN" sz="105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2</a:t>
                      </a:r>
                      <a:r>
                        <a:rPr lang="en-CA" altLang="zh-CN" sz="105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3</a:t>
                      </a:r>
                      <a:r>
                        <a:rPr lang="en-CA" altLang="zh-CN" sz="1050" kern="1200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 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–</a:t>
                      </a:r>
                      <a:r>
                        <a:rPr lang="ru-RU" altLang="zh-CN" sz="1050" kern="1200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11 310 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units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ea"/>
                        <a:buNone/>
                        <a:tabLst/>
                        <a:defRPr/>
                      </a:pP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2024 -  </a:t>
                      </a:r>
                      <a:r>
                        <a:rPr lang="ru-RU" altLang="zh-CN" sz="1050" kern="1200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15 583</a:t>
                      </a:r>
                      <a:r>
                        <a:rPr lang="en-US" altLang="zh-CN" sz="1050" kern="1200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units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ea"/>
                        <a:buNone/>
                        <a:tabLst/>
                        <a:defRPr/>
                      </a:pPr>
                      <a:r>
                        <a:rPr lang="en-US" altLang="zh-CN" sz="1050" b="1" kern="1200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2025 -  </a:t>
                      </a:r>
                      <a:r>
                        <a:rPr lang="ru-RU" altLang="zh-CN" sz="1050" b="1" kern="1200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8 864</a:t>
                      </a:r>
                      <a:r>
                        <a:rPr lang="en-US" altLang="zh-CN" sz="1050" b="1" kern="1200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 units </a:t>
                      </a:r>
                      <a:endParaRPr lang="en-US" altLang="zh-CN" sz="1050" b="1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Arial"/>
                      </a:endParaRPr>
                    </a:p>
                  </a:txBody>
                  <a:tcPr marL="72000" marR="36000" marT="4750" marB="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14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dirty="0"/>
                        <a:t>Order planning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Arial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lstStyle/>
                    <a:p>
                      <a:r>
                        <a:rPr kumimoji="0" lang="ru-RU" altLang="zh-CN" sz="1050" u="none" strike="noStrike" kern="1200" cap="none" normalizeH="0" baseline="0" dirty="0">
                          <a:ln>
                            <a:noFill/>
                          </a:ln>
                          <a:effectLst/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Arial"/>
                        </a:rPr>
                        <a:t>1 - </a:t>
                      </a:r>
                      <a:r>
                        <a:rPr kumimoji="0" lang="en-CA" altLang="zh-CN" sz="1050" u="none" strike="noStrike" kern="1200" cap="none" normalizeH="0" baseline="0" dirty="0">
                          <a:ln>
                            <a:noFill/>
                          </a:ln>
                          <a:effectLst/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Arial"/>
                        </a:rPr>
                        <a:t>1</a:t>
                      </a:r>
                      <a:r>
                        <a:rPr kumimoji="0" lang="en-CA" altLang="zh-CN" sz="1050" u="none" strike="noStrike" kern="1200" cap="none" normalizeH="0" baseline="30000" dirty="0">
                          <a:ln>
                            <a:noFill/>
                          </a:ln>
                          <a:effectLst/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Arial"/>
                        </a:rPr>
                        <a:t>st</a:t>
                      </a:r>
                      <a:r>
                        <a:rPr kumimoji="0" lang="en-CA" altLang="zh-CN" sz="1050" u="none" strike="noStrike" kern="1200" cap="none" normalizeH="0" baseline="0" dirty="0">
                          <a:ln>
                            <a:noFill/>
                          </a:ln>
                          <a:effectLst/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Arial"/>
                        </a:rPr>
                        <a:t> year (202</a:t>
                      </a:r>
                      <a:r>
                        <a:rPr kumimoji="0" lang="ru-RU" altLang="zh-CN" sz="1050" u="none" strike="noStrike" kern="1200" cap="none" normalizeH="0" baseline="0" dirty="0">
                          <a:ln>
                            <a:noFill/>
                          </a:ln>
                          <a:effectLst/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Arial"/>
                        </a:rPr>
                        <a:t>6</a:t>
                      </a:r>
                      <a:r>
                        <a:rPr kumimoji="0" lang="en-CA" altLang="zh-CN" sz="1050" u="none" strike="noStrike" kern="1200" cap="none" normalizeH="0" baseline="0" dirty="0">
                          <a:ln>
                            <a:noFill/>
                          </a:ln>
                          <a:effectLst/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Arial"/>
                        </a:rPr>
                        <a:t>) –</a:t>
                      </a:r>
                      <a:r>
                        <a:rPr kumimoji="0" lang="en-US" altLang="zh-CN" sz="1050" u="none" strike="noStrike" kern="1200" cap="none" normalizeH="0" baseline="0" dirty="0">
                          <a:ln>
                            <a:noFill/>
                          </a:ln>
                          <a:effectLst/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Arial"/>
                        </a:rPr>
                        <a:t> 1500</a:t>
                      </a:r>
                      <a:r>
                        <a:rPr kumimoji="0" lang="ru-RU" altLang="zh-CN" sz="1050" u="none" strike="noStrike" kern="1200" cap="none" normalizeH="0" baseline="0" dirty="0">
                          <a:ln>
                            <a:noFill/>
                          </a:ln>
                          <a:effectLst/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Arial"/>
                        </a:rPr>
                        <a:t> </a:t>
                      </a:r>
                      <a:r>
                        <a:rPr kumimoji="0" lang="en-CA" altLang="zh-CN" sz="1050" u="none" strike="noStrike" kern="1200" cap="none" normalizeH="0" baseline="0" dirty="0">
                          <a:ln>
                            <a:noFill/>
                          </a:ln>
                          <a:effectLst/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Arial"/>
                        </a:rPr>
                        <a:t> units. </a:t>
                      </a:r>
                    </a:p>
                    <a:p>
                      <a:r>
                        <a:rPr kumimoji="0" lang="ru-RU" altLang="zh-CN" sz="1050" u="none" strike="noStrike" kern="1200" cap="none" normalizeH="0" baseline="0" dirty="0">
                          <a:ln>
                            <a:noFill/>
                          </a:ln>
                          <a:effectLst/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Arial"/>
                        </a:rPr>
                        <a:t>2 - </a:t>
                      </a:r>
                      <a:r>
                        <a:rPr kumimoji="0" lang="en-CA" altLang="zh-CN" sz="1050" u="none" strike="noStrike" kern="1200" cap="none" normalizeH="0" baseline="0" dirty="0">
                          <a:ln>
                            <a:noFill/>
                          </a:ln>
                          <a:effectLst/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Arial"/>
                        </a:rPr>
                        <a:t>Ready to purchase 100 units from the start. </a:t>
                      </a:r>
                    </a:p>
                  </a:txBody>
                  <a:tcPr marL="72000" marR="36000" marT="4750" marB="0" anchor="ctr" horzOverflow="overflow"/>
                </a:tc>
                <a:extLst>
                  <a:ext uri="{0D108BD9-81ED-4DB2-BD59-A6C34878D82A}">
                    <a16:rowId xmlns:a16="http://schemas.microsoft.com/office/drawing/2014/main" val="748156435"/>
                  </a:ext>
                </a:extLst>
              </a:tr>
              <a:tr h="310440">
                <a:tc>
                  <a:txBody>
                    <a:bodyPr/>
                    <a:lstStyle/>
                    <a:p>
                      <a:pPr marL="0" marR="0" lvl="0" indent="0" algn="ctr" defTabSz="844061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45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Investment plan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Arial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5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Dealer is ready to contribute in accordance with the plan + renovation expenses</a:t>
                      </a:r>
                    </a:p>
                  </a:txBody>
                  <a:tcPr marL="72000" marR="36000" marT="4750" marB="0" anchor="ctr" horzOverflow="overflow"/>
                </a:tc>
                <a:extLst>
                  <a:ext uri="{0D108BD9-81ED-4DB2-BD59-A6C34878D82A}">
                    <a16:rowId xmlns:a16="http://schemas.microsoft.com/office/drawing/2014/main" val="2289780868"/>
                  </a:ext>
                </a:extLst>
              </a:tr>
              <a:tr h="3104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dirty="0"/>
                        <a:t>Store plan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Arial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5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GAC showroom area – </a:t>
                      </a:r>
                      <a:r>
                        <a:rPr kumimoji="0" lang="en-CA" altLang="zh-CN" sz="105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700</a:t>
                      </a:r>
                      <a:r>
                        <a:rPr kumimoji="0" lang="en-US" altLang="zh-CN" sz="105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 m2, Service Area for GAC is 700  m2</a:t>
                      </a:r>
                    </a:p>
                  </a:txBody>
                  <a:tcPr marL="72000" marR="36000" marT="4750" marB="0" anchor="ctr" horzOverflow="overflow"/>
                </a:tc>
                <a:extLst>
                  <a:ext uri="{0D108BD9-81ED-4DB2-BD59-A6C34878D82A}">
                    <a16:rowId xmlns:a16="http://schemas.microsoft.com/office/drawing/2014/main" val="2787824474"/>
                  </a:ext>
                </a:extLst>
              </a:tr>
              <a:tr h="310440">
                <a:tc>
                  <a:txBody>
                    <a:bodyPr/>
                    <a:lstStyle/>
                    <a:p>
                      <a:pPr marL="0" marR="0" lvl="0" indent="0" algn="ctr" defTabSz="844061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Team plan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Arial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ea"/>
                        <a:buNone/>
                        <a:tabLst/>
                        <a:defRPr/>
                      </a:pPr>
                      <a:r>
                        <a:rPr lang="en-CA" altLang="zh-CN" sz="1050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There</a:t>
                      </a:r>
                      <a:r>
                        <a:rPr lang="en-CA" altLang="zh-CN" sz="1050" baseline="0" dirty="0"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are 560 employees .  16  of them will become the part of GAC brand</a:t>
                      </a:r>
                      <a:endParaRPr lang="zh-CN" altLang="en-US" sz="1050" dirty="0">
                        <a:highlight>
                          <a:srgbClr val="FFFF0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72000" marR="36000" marT="4750" marB="0" anchor="ctr" horzOverflow="overflow"/>
                </a:tc>
                <a:extLst>
                  <a:ext uri="{0D108BD9-81ED-4DB2-BD59-A6C34878D82A}">
                    <a16:rowId xmlns:a16="http://schemas.microsoft.com/office/drawing/2014/main" val="685817652"/>
                  </a:ext>
                </a:extLst>
              </a:tr>
              <a:tr h="4076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dirty="0"/>
                        <a:t>Overview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Arial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CA" altLang="zh-CN" sz="105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Dealer with good location on MKAD</a:t>
                      </a:r>
                      <a:r>
                        <a:rPr lang="en-CA" altLang="zh-CN" sz="1050" kern="1200" baseline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. Ready to invest and develop brand in Moscow region. Ready to purchase cars and start renovation ASAP</a:t>
                      </a:r>
                      <a:endParaRPr lang="en-US" altLang="zh-CN" sz="105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Arial"/>
                      </a:endParaRPr>
                    </a:p>
                  </a:txBody>
                  <a:tcPr marL="72000" marR="36000" marT="4750" marB="0" anchor="ctr" horzOverflow="overflow"/>
                </a:tc>
                <a:extLst>
                  <a:ext uri="{0D108BD9-81ED-4DB2-BD59-A6C34878D82A}">
                    <a16:rowId xmlns:a16="http://schemas.microsoft.com/office/drawing/2014/main" val="2497617091"/>
                  </a:ext>
                </a:extLst>
              </a:tr>
              <a:tr h="7492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dirty="0"/>
                        <a:t>Suggestions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Arial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CN" sz="800" b="1" kern="12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Moscow dealer</a:t>
                      </a:r>
                    </a:p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CN" sz="800" b="1" kern="12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TOP-500 company in Russia</a:t>
                      </a:r>
                      <a:r>
                        <a:rPr lang="en-US" altLang="zh-CN" sz="800" b="1" kern="1200" baseline="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 </a:t>
                      </a:r>
                    </a:p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CN" sz="800" b="1" kern="1200" baseline="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Big experience in sales (since 199</a:t>
                      </a:r>
                      <a:r>
                        <a:rPr lang="ru-RU" altLang="zh-CN" sz="800" b="1" kern="1200" baseline="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9</a:t>
                      </a:r>
                      <a:r>
                        <a:rPr lang="en-US" altLang="zh-CN" sz="800" b="1" kern="1200" baseline="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) </a:t>
                      </a:r>
                    </a:p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CN" sz="800" b="1" kern="1200" baseline="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Oldest dealer in Moscow. </a:t>
                      </a:r>
                    </a:p>
                    <a:p>
                      <a:pPr marL="171450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CN" sz="800" b="1" kern="1200" baseline="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Arial"/>
                        </a:rPr>
                        <a:t>Location with high traffic (MKAD). Two big Trade Malls are near the dealership. </a:t>
                      </a:r>
                    </a:p>
                  </a:txBody>
                  <a:tcPr marL="72000" marR="36000" marT="4750" marB="0" anchor="ctr" horzOverflow="overflow"/>
                </a:tc>
                <a:extLst>
                  <a:ext uri="{0D108BD9-81ED-4DB2-BD59-A6C34878D82A}">
                    <a16:rowId xmlns:a16="http://schemas.microsoft.com/office/drawing/2014/main" val="1939371382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EAC48814-26D0-4870-9A33-A8151722FF35}"/>
              </a:ext>
            </a:extLst>
          </p:cNvPr>
          <p:cNvSpPr/>
          <p:nvPr/>
        </p:nvSpPr>
        <p:spPr>
          <a:xfrm>
            <a:off x="1576387" y="273488"/>
            <a:ext cx="8960847" cy="42229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Comprehensive Evaluation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6">
            <a:extLst>
              <a:ext uri="{FF2B5EF4-FFF2-40B4-BE49-F238E27FC236}">
                <a16:creationId xmlns:a16="http://schemas.microsoft.com/office/drawing/2014/main" id="{BB0D4340-2D3D-4B3C-82C9-88E497BD5CA7}"/>
              </a:ext>
            </a:extLst>
          </p:cNvPr>
          <p:cNvSpPr/>
          <p:nvPr/>
        </p:nvSpPr>
        <p:spPr>
          <a:xfrm>
            <a:off x="6785819" y="85326"/>
            <a:ext cx="4572000" cy="4996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>
              <a:lnSpc>
                <a:spcPct val="150000"/>
              </a:lnSpc>
            </a:pPr>
            <a:r>
              <a:rPr lang="en-US" altLang="zh-CN" sz="2000" b="1" dirty="0">
                <a:solidFill>
                  <a:prstClr val="black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itchFamily="34" charset="-122"/>
                <a:cs typeface="+mn-ea"/>
                <a:sym typeface="Arial"/>
              </a:rPr>
              <a:t>XXX</a:t>
            </a:r>
            <a:r>
              <a:rPr lang="en-US" altLang="zh-CN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itchFamily="34" charset="-122"/>
                <a:cs typeface="+mn-ea"/>
                <a:sym typeface="Arial"/>
              </a:rPr>
              <a:t> dealer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6DF7D8-B1E4-43ED-9DDD-CCFF6BD4AC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8" y="-318884"/>
            <a:ext cx="1676287" cy="1184744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B52A294C-306D-4700-AA06-42EF5A0EDBF0}"/>
              </a:ext>
            </a:extLst>
          </p:cNvPr>
          <p:cNvGrpSpPr/>
          <p:nvPr/>
        </p:nvGrpSpPr>
        <p:grpSpPr>
          <a:xfrm>
            <a:off x="4606144" y="2842813"/>
            <a:ext cx="6408712" cy="1512168"/>
            <a:chOff x="1403648" y="3717032"/>
            <a:chExt cx="6408712" cy="1512168"/>
          </a:xfrm>
        </p:grpSpPr>
        <p:sp>
          <p:nvSpPr>
            <p:cNvPr id="10" name="椭圆 6">
              <a:extLst>
                <a:ext uri="{FF2B5EF4-FFF2-40B4-BE49-F238E27FC236}">
                  <a16:creationId xmlns:a16="http://schemas.microsoft.com/office/drawing/2014/main" id="{1244A793-CAF5-46C3-8EB0-17DB805A6618}"/>
                </a:ext>
              </a:extLst>
            </p:cNvPr>
            <p:cNvSpPr/>
            <p:nvPr/>
          </p:nvSpPr>
          <p:spPr>
            <a:xfrm>
              <a:off x="1403648" y="3717032"/>
              <a:ext cx="6408712" cy="15121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Прямоугольник 1">
              <a:extLst>
                <a:ext uri="{FF2B5EF4-FFF2-40B4-BE49-F238E27FC236}">
                  <a16:creationId xmlns:a16="http://schemas.microsoft.com/office/drawing/2014/main" id="{34DE682C-2A21-496E-BA80-B48736259A7E}"/>
                </a:ext>
              </a:extLst>
            </p:cNvPr>
            <p:cNvSpPr/>
            <p:nvPr/>
          </p:nvSpPr>
          <p:spPr>
            <a:xfrm>
              <a:off x="1717964" y="4149080"/>
              <a:ext cx="5777194" cy="4565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endParaRPr lang="zh-CN" altLang="en-US" dirty="0">
                <a:solidFill>
                  <a:schemeClr val="bg1"/>
                </a:solidFill>
                <a:latin typeface="Arial"/>
                <a:ea typeface="Microsoft YaHei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0004888-0BA3-4FD9-B237-81C449CEEE04}"/>
              </a:ext>
            </a:extLst>
          </p:cNvPr>
          <p:cNvSpPr txBox="1"/>
          <p:nvPr/>
        </p:nvSpPr>
        <p:spPr>
          <a:xfrm>
            <a:off x="5133975" y="3351058"/>
            <a:ext cx="5200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Sales per year </a:t>
            </a:r>
            <a:r>
              <a:rPr lang="en-US" sz="1200" dirty="0">
                <a:solidFill>
                  <a:schemeClr val="bg1"/>
                </a:solidFill>
              </a:rPr>
              <a:t>– </a:t>
            </a:r>
            <a:r>
              <a:rPr lang="ru-RU" sz="1200" dirty="0">
                <a:solidFill>
                  <a:schemeClr val="bg1"/>
                </a:solidFill>
              </a:rPr>
              <a:t>общие продажи за год по группе компаний, все бренды, шт.</a:t>
            </a:r>
          </a:p>
          <a:p>
            <a:r>
              <a:rPr lang="en-US" sz="1200" b="1" dirty="0">
                <a:solidFill>
                  <a:schemeClr val="bg1"/>
                </a:solidFill>
              </a:rPr>
              <a:t>Order planning </a:t>
            </a:r>
            <a:r>
              <a:rPr lang="en-US" sz="1200" dirty="0">
                <a:solidFill>
                  <a:schemeClr val="bg1"/>
                </a:solidFill>
              </a:rPr>
              <a:t>– </a:t>
            </a:r>
            <a:r>
              <a:rPr lang="ru-RU" sz="1200" dirty="0">
                <a:solidFill>
                  <a:schemeClr val="bg1"/>
                </a:solidFill>
              </a:rPr>
              <a:t>1 – план выкупа на текущий год, шт.</a:t>
            </a:r>
          </a:p>
          <a:p>
            <a:r>
              <a:rPr lang="ru-RU" sz="1200" dirty="0">
                <a:solidFill>
                  <a:schemeClr val="bg1"/>
                </a:solidFill>
              </a:rPr>
              <a:t>	     2 – план первичного выкупа, шт.</a:t>
            </a:r>
          </a:p>
        </p:txBody>
      </p:sp>
    </p:spTree>
    <p:extLst>
      <p:ext uri="{BB962C8B-B14F-4D97-AF65-F5344CB8AC3E}">
        <p14:creationId xmlns:p14="http://schemas.microsoft.com/office/powerpoint/2010/main" val="927981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 descr="131y1g1a5150-1625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7135" y="3284984"/>
            <a:ext cx="7850188" cy="2750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913308-F349-4B6D-A68A-DD1791B4A57B}" type="slidenum">
              <a: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zh-CN" alt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8">
            <a:extLst>
              <a:ext uri="{FF2B5EF4-FFF2-40B4-BE49-F238E27FC236}">
                <a16:creationId xmlns:a16="http://schemas.microsoft.com/office/drawing/2014/main" id="{C95016B7-266D-4937-8FBB-8CDF82227F2B}"/>
              </a:ext>
            </a:extLst>
          </p:cNvPr>
          <p:cNvGrpSpPr/>
          <p:nvPr/>
        </p:nvGrpSpPr>
        <p:grpSpPr>
          <a:xfrm>
            <a:off x="3773649" y="1268760"/>
            <a:ext cx="4536504" cy="2448272"/>
            <a:chOff x="3221757" y="3616758"/>
            <a:chExt cx="4536504" cy="1512168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E767B9B8-E5FC-4DB5-8E6D-46265D109586}"/>
                </a:ext>
              </a:extLst>
            </p:cNvPr>
            <p:cNvSpPr/>
            <p:nvPr/>
          </p:nvSpPr>
          <p:spPr>
            <a:xfrm>
              <a:off x="3221757" y="3616758"/>
              <a:ext cx="4536504" cy="15121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Прямоугольник 1">
              <a:extLst>
                <a:ext uri="{FF2B5EF4-FFF2-40B4-BE49-F238E27FC236}">
                  <a16:creationId xmlns:a16="http://schemas.microsoft.com/office/drawing/2014/main" id="{7B663990-F9EE-4838-809C-866CD2536649}"/>
                </a:ext>
              </a:extLst>
            </p:cNvPr>
            <p:cNvSpPr/>
            <p:nvPr/>
          </p:nvSpPr>
          <p:spPr>
            <a:xfrm>
              <a:off x="3377749" y="3888886"/>
              <a:ext cx="4332725" cy="105591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dirty="0">
                  <a:highlight>
                    <a:srgbClr val="FFFF00"/>
                  </a:highlight>
                </a:rPr>
                <a:t>Пожалуйста укажите контактные данные: </a:t>
              </a:r>
            </a:p>
            <a:p>
              <a:pPr algn="ctr">
                <a:lnSpc>
                  <a:spcPct val="150000"/>
                </a:lnSpc>
              </a:pPr>
              <a:r>
                <a:rPr lang="ru-RU" dirty="0">
                  <a:highlight>
                    <a:srgbClr val="FFFF00"/>
                  </a:highlight>
                </a:rPr>
                <a:t>название компании, </a:t>
              </a:r>
            </a:p>
            <a:p>
              <a:pPr algn="ctr">
                <a:lnSpc>
                  <a:spcPct val="150000"/>
                </a:lnSpc>
              </a:pPr>
              <a:r>
                <a:rPr lang="ru-RU" dirty="0">
                  <a:highlight>
                    <a:srgbClr val="FFFF00"/>
                  </a:highlight>
                </a:rPr>
                <a:t>имя контактного лица, номер телефона, </a:t>
              </a:r>
            </a:p>
            <a:p>
              <a:pPr algn="ctr">
                <a:lnSpc>
                  <a:spcPct val="150000"/>
                </a:lnSpc>
              </a:pPr>
              <a:r>
                <a:rPr lang="ru-RU" dirty="0">
                  <a:highlight>
                    <a:srgbClr val="FFFF00"/>
                  </a:highlight>
                </a:rPr>
                <a:t>адрес электронной почты</a:t>
              </a:r>
              <a:endParaRPr lang="zh-CN" altLang="en-US" dirty="0">
                <a:highlight>
                  <a:srgbClr val="FFFF00"/>
                </a:highlight>
                <a:latin typeface="Arial"/>
                <a:ea typeface="Microsoft YaHei"/>
              </a:endParaRPr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C350BC9-2BBB-4745-81E5-1E22EF037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39" y="-63610"/>
            <a:ext cx="1676287" cy="118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4208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1304</TotalTime>
  <Words>1063</Words>
  <Application>Microsoft Office PowerPoint</Application>
  <PresentationFormat>Широкоэкранный</PresentationFormat>
  <Paragraphs>327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Microsoft YaHei</vt:lpstr>
      <vt:lpstr>Microsoft YaHei</vt:lpstr>
      <vt:lpstr>Arial</vt:lpstr>
      <vt:lpstr>Calibri</vt:lpstr>
      <vt:lpstr>Calibri (Основной текст)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Yulia Korableva</dc:creator>
  <cp:lastModifiedBy>Yulia Korableva</cp:lastModifiedBy>
  <cp:revision>113</cp:revision>
  <dcterms:created xsi:type="dcterms:W3CDTF">2025-07-18T07:15:43Z</dcterms:created>
  <dcterms:modified xsi:type="dcterms:W3CDTF">2025-12-24T12:41:35Z</dcterms:modified>
</cp:coreProperties>
</file>